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11"/>
  </p:notesMasterIdLst>
  <p:sldIdLst>
    <p:sldId id="256" r:id="rId2"/>
    <p:sldId id="263" r:id="rId3"/>
    <p:sldId id="261" r:id="rId4"/>
    <p:sldId id="270" r:id="rId5"/>
    <p:sldId id="274" r:id="rId6"/>
    <p:sldId id="272" r:id="rId7"/>
    <p:sldId id="292" r:id="rId8"/>
    <p:sldId id="267" r:id="rId9"/>
    <p:sldId id="29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73" autoAdjust="0"/>
    <p:restoredTop sz="62968" autoAdjust="0"/>
  </p:normalViewPr>
  <p:slideViewPr>
    <p:cSldViewPr snapToGrid="0">
      <p:cViewPr varScale="1">
        <p:scale>
          <a:sx n="72" d="100"/>
          <a:sy n="72" d="100"/>
        </p:scale>
        <p:origin x="2232" y="6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ata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svg"/><Relationship Id="rId1" Type="http://schemas.openxmlformats.org/officeDocument/2006/relationships/image" Target="../media/image15.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data1.xml><?xml version="1.0" encoding="utf-8"?>
<dgm:dataModel xmlns:dgm="http://schemas.openxmlformats.org/drawingml/2006/diagram" xmlns:a="http://schemas.openxmlformats.org/drawingml/2006/main">
  <dgm:ptLst>
    <dgm:pt modelId="{7E630FD8-3CBA-426E-8B84-599956D9EEC4}" type="doc">
      <dgm:prSet loTypeId="urn:microsoft.com/office/officeart/2018/5/layout/IconCircleLabelList" loCatId="icon" qsTypeId="urn:microsoft.com/office/officeart/2005/8/quickstyle/simple1" qsCatId="simple" csTypeId="urn:microsoft.com/office/officeart/2018/5/colors/Iconchunking_neutralicon_accent2_2" csCatId="accent2" phldr="1"/>
      <dgm:spPr/>
      <dgm:t>
        <a:bodyPr/>
        <a:lstStyle/>
        <a:p>
          <a:endParaRPr lang="en-US"/>
        </a:p>
      </dgm:t>
    </dgm:pt>
    <dgm:pt modelId="{55550265-F9DC-4EBE-B43C-CBC281965483}">
      <dgm:prSet/>
      <dgm:spPr/>
      <dgm:t>
        <a:bodyPr/>
        <a:lstStyle/>
        <a:p>
          <a:pPr>
            <a:defRPr cap="all"/>
          </a:pPr>
          <a:r>
            <a:rPr lang="en-US" b="1"/>
            <a:t>Inconclusive </a:t>
          </a:r>
          <a:endParaRPr lang="en-US"/>
        </a:p>
      </dgm:t>
    </dgm:pt>
    <dgm:pt modelId="{9C20CD75-8810-4171-9155-A36FFCC2D62C}" type="parTrans" cxnId="{C3F00779-10F3-49EF-A4FA-22BA4A924EB8}">
      <dgm:prSet/>
      <dgm:spPr/>
      <dgm:t>
        <a:bodyPr/>
        <a:lstStyle/>
        <a:p>
          <a:endParaRPr lang="en-US"/>
        </a:p>
      </dgm:t>
    </dgm:pt>
    <dgm:pt modelId="{0761B368-BDF6-4DD0-B2B5-FF104E1CA170}" type="sibTrans" cxnId="{C3F00779-10F3-49EF-A4FA-22BA4A924EB8}">
      <dgm:prSet/>
      <dgm:spPr/>
      <dgm:t>
        <a:bodyPr/>
        <a:lstStyle/>
        <a:p>
          <a:endParaRPr lang="en-US"/>
        </a:p>
      </dgm:t>
    </dgm:pt>
    <dgm:pt modelId="{63013D42-ED24-4A80-A57E-B908AA594230}">
      <dgm:prSet/>
      <dgm:spPr/>
      <dgm:t>
        <a:bodyPr/>
        <a:lstStyle/>
        <a:p>
          <a:pPr>
            <a:defRPr cap="all"/>
          </a:pPr>
          <a:r>
            <a:rPr lang="en-US" b="1"/>
            <a:t>Still Early in Implementation- 4</a:t>
          </a:r>
          <a:r>
            <a:rPr lang="en-US" b="1" baseline="30000"/>
            <a:t>th</a:t>
          </a:r>
          <a:r>
            <a:rPr lang="en-US" b="1"/>
            <a:t> year</a:t>
          </a:r>
          <a:endParaRPr lang="en-US"/>
        </a:p>
      </dgm:t>
    </dgm:pt>
    <dgm:pt modelId="{68C35009-3021-44D2-BBF6-657420DE91E8}" type="parTrans" cxnId="{0458B26F-4904-425E-BF38-392AFE8B6975}">
      <dgm:prSet/>
      <dgm:spPr/>
      <dgm:t>
        <a:bodyPr/>
        <a:lstStyle/>
        <a:p>
          <a:endParaRPr lang="en-US"/>
        </a:p>
      </dgm:t>
    </dgm:pt>
    <dgm:pt modelId="{F10898D1-91BF-44D7-94C1-B8D3B77FDECD}" type="sibTrans" cxnId="{0458B26F-4904-425E-BF38-392AFE8B6975}">
      <dgm:prSet/>
      <dgm:spPr/>
      <dgm:t>
        <a:bodyPr/>
        <a:lstStyle/>
        <a:p>
          <a:endParaRPr lang="en-US"/>
        </a:p>
      </dgm:t>
    </dgm:pt>
    <dgm:pt modelId="{BC9B2E75-0C6C-4A89-89B9-0905B1BE3258}">
      <dgm:prSet/>
      <dgm:spPr/>
      <dgm:t>
        <a:bodyPr/>
        <a:lstStyle/>
        <a:p>
          <a:pPr>
            <a:defRPr cap="all"/>
          </a:pPr>
          <a:r>
            <a:rPr lang="en-US" b="1"/>
            <a:t>Systemic change is still needed</a:t>
          </a:r>
          <a:endParaRPr lang="en-US"/>
        </a:p>
      </dgm:t>
    </dgm:pt>
    <dgm:pt modelId="{B61F7E31-661A-40E4-BFF4-3E73CEA4B49B}" type="parTrans" cxnId="{FFA02714-AEF5-44B5-82E4-B0706973AB96}">
      <dgm:prSet/>
      <dgm:spPr/>
      <dgm:t>
        <a:bodyPr/>
        <a:lstStyle/>
        <a:p>
          <a:endParaRPr lang="en-US"/>
        </a:p>
      </dgm:t>
    </dgm:pt>
    <dgm:pt modelId="{1F4C0EEA-E0DE-4CC2-B26D-DB9D2540FBC5}" type="sibTrans" cxnId="{FFA02714-AEF5-44B5-82E4-B0706973AB96}">
      <dgm:prSet/>
      <dgm:spPr/>
      <dgm:t>
        <a:bodyPr/>
        <a:lstStyle/>
        <a:p>
          <a:endParaRPr lang="en-US"/>
        </a:p>
      </dgm:t>
    </dgm:pt>
    <dgm:pt modelId="{B83F68F8-2564-4E9D-8D18-D6FD3C44A19F}">
      <dgm:prSet/>
      <dgm:spPr/>
      <dgm:t>
        <a:bodyPr/>
        <a:lstStyle/>
        <a:p>
          <a:endParaRPr lang="en-US"/>
        </a:p>
      </dgm:t>
    </dgm:pt>
    <dgm:pt modelId="{E6475526-4560-47D7-BFF5-AA9028FD7ED8}" type="parTrans" cxnId="{D7F98E80-1FE1-48A6-B7F7-92802A988D03}">
      <dgm:prSet/>
      <dgm:spPr/>
      <dgm:t>
        <a:bodyPr/>
        <a:lstStyle/>
        <a:p>
          <a:endParaRPr lang="en-US"/>
        </a:p>
      </dgm:t>
    </dgm:pt>
    <dgm:pt modelId="{8883184F-26DB-47C6-A362-9A255D46564A}" type="sibTrans" cxnId="{D7F98E80-1FE1-48A6-B7F7-92802A988D03}">
      <dgm:prSet/>
      <dgm:spPr/>
      <dgm:t>
        <a:bodyPr/>
        <a:lstStyle/>
        <a:p>
          <a:endParaRPr lang="en-US"/>
        </a:p>
      </dgm:t>
    </dgm:pt>
    <dgm:pt modelId="{BF31229C-3C91-40E4-8BCA-6354B4ADD6BD}" type="pres">
      <dgm:prSet presAssocID="{7E630FD8-3CBA-426E-8B84-599956D9EEC4}" presName="root" presStyleCnt="0">
        <dgm:presLayoutVars>
          <dgm:dir/>
          <dgm:resizeHandles val="exact"/>
        </dgm:presLayoutVars>
      </dgm:prSet>
      <dgm:spPr/>
    </dgm:pt>
    <dgm:pt modelId="{98C79830-197F-4997-93AD-1844615323D7}" type="pres">
      <dgm:prSet presAssocID="{55550265-F9DC-4EBE-B43C-CBC281965483}" presName="compNode" presStyleCnt="0"/>
      <dgm:spPr/>
    </dgm:pt>
    <dgm:pt modelId="{6ED06B40-29CE-49D6-B9E2-5ADC4A1CB8E7}" type="pres">
      <dgm:prSet presAssocID="{55550265-F9DC-4EBE-B43C-CBC281965483}" presName="iconBgRect" presStyleLbl="bgShp" presStyleIdx="0" presStyleCnt="3"/>
      <dgm:spPr/>
    </dgm:pt>
    <dgm:pt modelId="{4D13CB03-0BB4-47E2-8B28-356BBC047866}" type="pres">
      <dgm:prSet presAssocID="{55550265-F9DC-4EBE-B43C-CBC281965483}"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adioactive Sign"/>
        </a:ext>
      </dgm:extLst>
    </dgm:pt>
    <dgm:pt modelId="{F53D2C7C-F422-408C-95FB-9263B1A3FECD}" type="pres">
      <dgm:prSet presAssocID="{55550265-F9DC-4EBE-B43C-CBC281965483}" presName="spaceRect" presStyleCnt="0"/>
      <dgm:spPr/>
    </dgm:pt>
    <dgm:pt modelId="{137B6A73-0B6B-4FBD-B397-BBF6303CE800}" type="pres">
      <dgm:prSet presAssocID="{55550265-F9DC-4EBE-B43C-CBC281965483}" presName="textRect" presStyleLbl="revTx" presStyleIdx="0" presStyleCnt="3">
        <dgm:presLayoutVars>
          <dgm:chMax val="1"/>
          <dgm:chPref val="1"/>
        </dgm:presLayoutVars>
      </dgm:prSet>
      <dgm:spPr/>
    </dgm:pt>
    <dgm:pt modelId="{68F0840F-720A-405E-B100-EFD871592800}" type="pres">
      <dgm:prSet presAssocID="{0761B368-BDF6-4DD0-B2B5-FF104E1CA170}" presName="sibTrans" presStyleCnt="0"/>
      <dgm:spPr/>
    </dgm:pt>
    <dgm:pt modelId="{A2F114B8-D0C6-4250-AFD1-BF9432895525}" type="pres">
      <dgm:prSet presAssocID="{63013D42-ED24-4A80-A57E-B908AA594230}" presName="compNode" presStyleCnt="0"/>
      <dgm:spPr/>
    </dgm:pt>
    <dgm:pt modelId="{F1337A58-56B9-47CE-9E79-C237E5A3F1A1}" type="pres">
      <dgm:prSet presAssocID="{63013D42-ED24-4A80-A57E-B908AA594230}" presName="iconBgRect" presStyleLbl="bgShp" presStyleIdx="1" presStyleCnt="3"/>
      <dgm:spPr/>
    </dgm:pt>
    <dgm:pt modelId="{329EB44E-16A7-4E5E-BCE2-00C71EE74948}" type="pres">
      <dgm:prSet presAssocID="{63013D42-ED24-4A80-A57E-B908AA59423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Fireworks"/>
        </a:ext>
      </dgm:extLst>
    </dgm:pt>
    <dgm:pt modelId="{B44BEB64-FE82-44B8-867A-836510727A4B}" type="pres">
      <dgm:prSet presAssocID="{63013D42-ED24-4A80-A57E-B908AA594230}" presName="spaceRect" presStyleCnt="0"/>
      <dgm:spPr/>
    </dgm:pt>
    <dgm:pt modelId="{68495062-5C2F-42F6-B7A2-28EB9AAB4BDA}" type="pres">
      <dgm:prSet presAssocID="{63013D42-ED24-4A80-A57E-B908AA594230}" presName="textRect" presStyleLbl="revTx" presStyleIdx="1" presStyleCnt="3">
        <dgm:presLayoutVars>
          <dgm:chMax val="1"/>
          <dgm:chPref val="1"/>
        </dgm:presLayoutVars>
      </dgm:prSet>
      <dgm:spPr/>
    </dgm:pt>
    <dgm:pt modelId="{E78B0F15-DD07-4F3B-A1D3-BE4698A09227}" type="pres">
      <dgm:prSet presAssocID="{F10898D1-91BF-44D7-94C1-B8D3B77FDECD}" presName="sibTrans" presStyleCnt="0"/>
      <dgm:spPr/>
    </dgm:pt>
    <dgm:pt modelId="{AEFDDFE0-E97A-4455-808C-44AB1A92985C}" type="pres">
      <dgm:prSet presAssocID="{BC9B2E75-0C6C-4A89-89B9-0905B1BE3258}" presName="compNode" presStyleCnt="0"/>
      <dgm:spPr/>
    </dgm:pt>
    <dgm:pt modelId="{3B7BAC28-23DF-4ACB-99BB-1B85ED76FF35}" type="pres">
      <dgm:prSet presAssocID="{BC9B2E75-0C6C-4A89-89B9-0905B1BE3258}" presName="iconBgRect" presStyleLbl="bgShp" presStyleIdx="2" presStyleCnt="3"/>
      <dgm:spPr/>
    </dgm:pt>
    <dgm:pt modelId="{1B711276-9136-4265-83EF-ADF75D8EA585}" type="pres">
      <dgm:prSet presAssocID="{BC9B2E75-0C6C-4A89-89B9-0905B1BE3258}"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32B9614A-F379-4934-8F00-488E5124E5A5}" type="pres">
      <dgm:prSet presAssocID="{BC9B2E75-0C6C-4A89-89B9-0905B1BE3258}" presName="spaceRect" presStyleCnt="0"/>
      <dgm:spPr/>
    </dgm:pt>
    <dgm:pt modelId="{D1703407-A10E-454B-84EB-AEDC48758EAF}" type="pres">
      <dgm:prSet presAssocID="{BC9B2E75-0C6C-4A89-89B9-0905B1BE3258}" presName="textRect" presStyleLbl="revTx" presStyleIdx="2" presStyleCnt="3">
        <dgm:presLayoutVars>
          <dgm:chMax val="1"/>
          <dgm:chPref val="1"/>
        </dgm:presLayoutVars>
      </dgm:prSet>
      <dgm:spPr/>
    </dgm:pt>
  </dgm:ptLst>
  <dgm:cxnLst>
    <dgm:cxn modelId="{DD80FC06-B098-4492-BEBE-134A1F9D6AEA}" type="presOf" srcId="{7E630FD8-3CBA-426E-8B84-599956D9EEC4}" destId="{BF31229C-3C91-40E4-8BCA-6354B4ADD6BD}" srcOrd="0" destOrd="0" presId="urn:microsoft.com/office/officeart/2018/5/layout/IconCircleLabelList"/>
    <dgm:cxn modelId="{C3FD6912-9DE7-4FE2-99AF-DA86C95B6730}" type="presOf" srcId="{63013D42-ED24-4A80-A57E-B908AA594230}" destId="{68495062-5C2F-42F6-B7A2-28EB9AAB4BDA}" srcOrd="0" destOrd="0" presId="urn:microsoft.com/office/officeart/2018/5/layout/IconCircleLabelList"/>
    <dgm:cxn modelId="{FFA02714-AEF5-44B5-82E4-B0706973AB96}" srcId="{7E630FD8-3CBA-426E-8B84-599956D9EEC4}" destId="{BC9B2E75-0C6C-4A89-89B9-0905B1BE3258}" srcOrd="2" destOrd="0" parTransId="{B61F7E31-661A-40E4-BFF4-3E73CEA4B49B}" sibTransId="{1F4C0EEA-E0DE-4CC2-B26D-DB9D2540FBC5}"/>
    <dgm:cxn modelId="{DE7CEB44-6D52-4C61-8243-3277646D8E25}" type="presOf" srcId="{BC9B2E75-0C6C-4A89-89B9-0905B1BE3258}" destId="{D1703407-A10E-454B-84EB-AEDC48758EAF}" srcOrd="0" destOrd="0" presId="urn:microsoft.com/office/officeart/2018/5/layout/IconCircleLabelList"/>
    <dgm:cxn modelId="{0458B26F-4904-425E-BF38-392AFE8B6975}" srcId="{7E630FD8-3CBA-426E-8B84-599956D9EEC4}" destId="{63013D42-ED24-4A80-A57E-B908AA594230}" srcOrd="1" destOrd="0" parTransId="{68C35009-3021-44D2-BBF6-657420DE91E8}" sibTransId="{F10898D1-91BF-44D7-94C1-B8D3B77FDECD}"/>
    <dgm:cxn modelId="{C3F00779-10F3-49EF-A4FA-22BA4A924EB8}" srcId="{7E630FD8-3CBA-426E-8B84-599956D9EEC4}" destId="{55550265-F9DC-4EBE-B43C-CBC281965483}" srcOrd="0" destOrd="0" parTransId="{9C20CD75-8810-4171-9155-A36FFCC2D62C}" sibTransId="{0761B368-BDF6-4DD0-B2B5-FF104E1CA170}"/>
    <dgm:cxn modelId="{D7F98E80-1FE1-48A6-B7F7-92802A988D03}" srcId="{BC9B2E75-0C6C-4A89-89B9-0905B1BE3258}" destId="{B83F68F8-2564-4E9D-8D18-D6FD3C44A19F}" srcOrd="0" destOrd="0" parTransId="{E6475526-4560-47D7-BFF5-AA9028FD7ED8}" sibTransId="{8883184F-26DB-47C6-A362-9A255D46564A}"/>
    <dgm:cxn modelId="{8059848C-39BF-464F-9571-2DACEB716740}" type="presOf" srcId="{55550265-F9DC-4EBE-B43C-CBC281965483}" destId="{137B6A73-0B6B-4FBD-B397-BBF6303CE800}" srcOrd="0" destOrd="0" presId="urn:microsoft.com/office/officeart/2018/5/layout/IconCircleLabelList"/>
    <dgm:cxn modelId="{62FFA307-C0FB-4DF2-B595-B11E2029295B}" type="presParOf" srcId="{BF31229C-3C91-40E4-8BCA-6354B4ADD6BD}" destId="{98C79830-197F-4997-93AD-1844615323D7}" srcOrd="0" destOrd="0" presId="urn:microsoft.com/office/officeart/2018/5/layout/IconCircleLabelList"/>
    <dgm:cxn modelId="{667B4B27-D752-4356-9EAA-16A349DD45D1}" type="presParOf" srcId="{98C79830-197F-4997-93AD-1844615323D7}" destId="{6ED06B40-29CE-49D6-B9E2-5ADC4A1CB8E7}" srcOrd="0" destOrd="0" presId="urn:microsoft.com/office/officeart/2018/5/layout/IconCircleLabelList"/>
    <dgm:cxn modelId="{CF2D34D7-B34D-4DAE-97E1-2BDB249B2CB7}" type="presParOf" srcId="{98C79830-197F-4997-93AD-1844615323D7}" destId="{4D13CB03-0BB4-47E2-8B28-356BBC047866}" srcOrd="1" destOrd="0" presId="urn:microsoft.com/office/officeart/2018/5/layout/IconCircleLabelList"/>
    <dgm:cxn modelId="{1C0F57BB-1215-4416-873B-8BFDBFB3A766}" type="presParOf" srcId="{98C79830-197F-4997-93AD-1844615323D7}" destId="{F53D2C7C-F422-408C-95FB-9263B1A3FECD}" srcOrd="2" destOrd="0" presId="urn:microsoft.com/office/officeart/2018/5/layout/IconCircleLabelList"/>
    <dgm:cxn modelId="{5B1470EF-2F6F-49F3-AC74-CEF4556851D0}" type="presParOf" srcId="{98C79830-197F-4997-93AD-1844615323D7}" destId="{137B6A73-0B6B-4FBD-B397-BBF6303CE800}" srcOrd="3" destOrd="0" presId="urn:microsoft.com/office/officeart/2018/5/layout/IconCircleLabelList"/>
    <dgm:cxn modelId="{C55F96B5-9AFA-4023-AB4D-79285562E125}" type="presParOf" srcId="{BF31229C-3C91-40E4-8BCA-6354B4ADD6BD}" destId="{68F0840F-720A-405E-B100-EFD871592800}" srcOrd="1" destOrd="0" presId="urn:microsoft.com/office/officeart/2018/5/layout/IconCircleLabelList"/>
    <dgm:cxn modelId="{96DED39A-E9F8-4542-9DA4-7A6AFFEB8FA9}" type="presParOf" srcId="{BF31229C-3C91-40E4-8BCA-6354B4ADD6BD}" destId="{A2F114B8-D0C6-4250-AFD1-BF9432895525}" srcOrd="2" destOrd="0" presId="urn:microsoft.com/office/officeart/2018/5/layout/IconCircleLabelList"/>
    <dgm:cxn modelId="{AAF3C6C6-E43D-4CF9-B0EF-1FA0FE621B1A}" type="presParOf" srcId="{A2F114B8-D0C6-4250-AFD1-BF9432895525}" destId="{F1337A58-56B9-47CE-9E79-C237E5A3F1A1}" srcOrd="0" destOrd="0" presId="urn:microsoft.com/office/officeart/2018/5/layout/IconCircleLabelList"/>
    <dgm:cxn modelId="{E1091529-B5AF-4774-9D81-2AC0DBC59D3B}" type="presParOf" srcId="{A2F114B8-D0C6-4250-AFD1-BF9432895525}" destId="{329EB44E-16A7-4E5E-BCE2-00C71EE74948}" srcOrd="1" destOrd="0" presId="urn:microsoft.com/office/officeart/2018/5/layout/IconCircleLabelList"/>
    <dgm:cxn modelId="{937806BB-0B3B-450B-BAFB-66AD3C75F567}" type="presParOf" srcId="{A2F114B8-D0C6-4250-AFD1-BF9432895525}" destId="{B44BEB64-FE82-44B8-867A-836510727A4B}" srcOrd="2" destOrd="0" presId="urn:microsoft.com/office/officeart/2018/5/layout/IconCircleLabelList"/>
    <dgm:cxn modelId="{930E6776-85C0-4C19-9B84-2806F4712273}" type="presParOf" srcId="{A2F114B8-D0C6-4250-AFD1-BF9432895525}" destId="{68495062-5C2F-42F6-B7A2-28EB9AAB4BDA}" srcOrd="3" destOrd="0" presId="urn:microsoft.com/office/officeart/2018/5/layout/IconCircleLabelList"/>
    <dgm:cxn modelId="{49B6CECA-55BF-4C25-8CFA-ED40D7330EF4}" type="presParOf" srcId="{BF31229C-3C91-40E4-8BCA-6354B4ADD6BD}" destId="{E78B0F15-DD07-4F3B-A1D3-BE4698A09227}" srcOrd="3" destOrd="0" presId="urn:microsoft.com/office/officeart/2018/5/layout/IconCircleLabelList"/>
    <dgm:cxn modelId="{9834609D-A6BB-41A5-A868-D3BB9951076A}" type="presParOf" srcId="{BF31229C-3C91-40E4-8BCA-6354B4ADD6BD}" destId="{AEFDDFE0-E97A-4455-808C-44AB1A92985C}" srcOrd="4" destOrd="0" presId="urn:microsoft.com/office/officeart/2018/5/layout/IconCircleLabelList"/>
    <dgm:cxn modelId="{660636B6-0C61-4565-8977-D07829CC4690}" type="presParOf" srcId="{AEFDDFE0-E97A-4455-808C-44AB1A92985C}" destId="{3B7BAC28-23DF-4ACB-99BB-1B85ED76FF35}" srcOrd="0" destOrd="0" presId="urn:microsoft.com/office/officeart/2018/5/layout/IconCircleLabelList"/>
    <dgm:cxn modelId="{E9246FAE-612D-4103-9629-F795C49CA05C}" type="presParOf" srcId="{AEFDDFE0-E97A-4455-808C-44AB1A92985C}" destId="{1B711276-9136-4265-83EF-ADF75D8EA585}" srcOrd="1" destOrd="0" presId="urn:microsoft.com/office/officeart/2018/5/layout/IconCircleLabelList"/>
    <dgm:cxn modelId="{3A67304D-1FDF-45F5-AB02-0FA9D0F736D3}" type="presParOf" srcId="{AEFDDFE0-E97A-4455-808C-44AB1A92985C}" destId="{32B9614A-F379-4934-8F00-488E5124E5A5}" srcOrd="2" destOrd="0" presId="urn:microsoft.com/office/officeart/2018/5/layout/IconCircleLabelList"/>
    <dgm:cxn modelId="{29A473DD-91DE-4BA9-B64E-9363AF490574}" type="presParOf" srcId="{AEFDDFE0-E97A-4455-808C-44AB1A92985C}" destId="{D1703407-A10E-454B-84EB-AEDC48758EAF}"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F1BD8C-2F8D-4457-BF47-35CE249CE901}"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097F631E-29E1-4C9C-9193-6D418B247272}">
      <dgm:prSet/>
      <dgm:spPr/>
      <dgm:t>
        <a:bodyPr/>
        <a:lstStyle/>
        <a:p>
          <a:r>
            <a:rPr lang="en-US"/>
            <a:t>Thank </a:t>
          </a:r>
          <a:r>
            <a:rPr lang="en-US" dirty="0"/>
            <a:t>you.</a:t>
          </a:r>
        </a:p>
      </dgm:t>
    </dgm:pt>
    <dgm:pt modelId="{226B113E-0983-40E7-BBCB-5937A26808E7}" type="parTrans" cxnId="{E1FF04AD-233F-4141-8559-409B63861D42}">
      <dgm:prSet/>
      <dgm:spPr/>
      <dgm:t>
        <a:bodyPr/>
        <a:lstStyle/>
        <a:p>
          <a:endParaRPr lang="en-US"/>
        </a:p>
      </dgm:t>
    </dgm:pt>
    <dgm:pt modelId="{ED144A3C-18EB-42EF-9527-523FD23DF9B2}" type="sibTrans" cxnId="{E1FF04AD-233F-4141-8559-409B63861D42}">
      <dgm:prSet/>
      <dgm:spPr/>
      <dgm:t>
        <a:bodyPr/>
        <a:lstStyle/>
        <a:p>
          <a:endParaRPr lang="en-US"/>
        </a:p>
      </dgm:t>
    </dgm:pt>
    <dgm:pt modelId="{34884F17-5D56-4553-9B38-27F2C2ED3AE3}">
      <dgm:prSet/>
      <dgm:spPr/>
      <dgm:t>
        <a:bodyPr/>
        <a:lstStyle/>
        <a:p>
          <a:r>
            <a:rPr lang="en-US"/>
            <a:t>Comments/Questions?</a:t>
          </a:r>
        </a:p>
      </dgm:t>
    </dgm:pt>
    <dgm:pt modelId="{BC1DD819-1627-4547-A4A2-EBA54BDBD276}" type="parTrans" cxnId="{E59A90F4-0B21-41C6-80B6-65288BEE8BC3}">
      <dgm:prSet/>
      <dgm:spPr/>
      <dgm:t>
        <a:bodyPr/>
        <a:lstStyle/>
        <a:p>
          <a:endParaRPr lang="en-US"/>
        </a:p>
      </dgm:t>
    </dgm:pt>
    <dgm:pt modelId="{BF0D2D96-0AB9-4812-BDB4-7C6101E72503}" type="sibTrans" cxnId="{E59A90F4-0B21-41C6-80B6-65288BEE8BC3}">
      <dgm:prSet/>
      <dgm:spPr/>
      <dgm:t>
        <a:bodyPr/>
        <a:lstStyle/>
        <a:p>
          <a:endParaRPr lang="en-US"/>
        </a:p>
      </dgm:t>
    </dgm:pt>
    <dgm:pt modelId="{514DFB66-9BAA-4F56-A674-0FC28131F0B7}" type="pres">
      <dgm:prSet presAssocID="{66F1BD8C-2F8D-4457-BF47-35CE249CE901}" presName="root" presStyleCnt="0">
        <dgm:presLayoutVars>
          <dgm:dir/>
          <dgm:resizeHandles val="exact"/>
        </dgm:presLayoutVars>
      </dgm:prSet>
      <dgm:spPr/>
    </dgm:pt>
    <dgm:pt modelId="{FAF25099-DA52-4947-9C61-7795D81FCF43}" type="pres">
      <dgm:prSet presAssocID="{66F1BD8C-2F8D-4457-BF47-35CE249CE901}" presName="container" presStyleCnt="0">
        <dgm:presLayoutVars>
          <dgm:dir/>
          <dgm:resizeHandles val="exact"/>
        </dgm:presLayoutVars>
      </dgm:prSet>
      <dgm:spPr/>
    </dgm:pt>
    <dgm:pt modelId="{E1B9D339-3EE5-41D1-9683-EC26370CACA0}" type="pres">
      <dgm:prSet presAssocID="{097F631E-29E1-4C9C-9193-6D418B247272}" presName="compNode" presStyleCnt="0"/>
      <dgm:spPr/>
    </dgm:pt>
    <dgm:pt modelId="{0170A574-202A-4B79-85B0-2998E068D4D1}" type="pres">
      <dgm:prSet presAssocID="{097F631E-29E1-4C9C-9193-6D418B247272}" presName="iconBgRect" presStyleLbl="bgShp" presStyleIdx="0" presStyleCnt="2"/>
      <dgm:spPr/>
    </dgm:pt>
    <dgm:pt modelId="{E1D215D2-456E-41B7-98B3-2D39F426DD63}" type="pres">
      <dgm:prSet presAssocID="{097F631E-29E1-4C9C-9193-6D418B24727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nglasses Face with Solid Fill"/>
        </a:ext>
      </dgm:extLst>
    </dgm:pt>
    <dgm:pt modelId="{4B95F031-B37F-41DB-A013-F84B3A484B37}" type="pres">
      <dgm:prSet presAssocID="{097F631E-29E1-4C9C-9193-6D418B247272}" presName="spaceRect" presStyleCnt="0"/>
      <dgm:spPr/>
    </dgm:pt>
    <dgm:pt modelId="{6CD2B4B9-890D-4087-9363-C2634C7C56FC}" type="pres">
      <dgm:prSet presAssocID="{097F631E-29E1-4C9C-9193-6D418B247272}" presName="textRect" presStyleLbl="revTx" presStyleIdx="0" presStyleCnt="2">
        <dgm:presLayoutVars>
          <dgm:chMax val="1"/>
          <dgm:chPref val="1"/>
        </dgm:presLayoutVars>
      </dgm:prSet>
      <dgm:spPr/>
    </dgm:pt>
    <dgm:pt modelId="{EE3D3362-A8DA-422B-8636-A8DC78CB06E0}" type="pres">
      <dgm:prSet presAssocID="{ED144A3C-18EB-42EF-9527-523FD23DF9B2}" presName="sibTrans" presStyleLbl="sibTrans2D1" presStyleIdx="0" presStyleCnt="0"/>
      <dgm:spPr/>
    </dgm:pt>
    <dgm:pt modelId="{CC63A125-5DD2-4D32-A1F2-F2D037FFB14D}" type="pres">
      <dgm:prSet presAssocID="{34884F17-5D56-4553-9B38-27F2C2ED3AE3}" presName="compNode" presStyleCnt="0"/>
      <dgm:spPr/>
    </dgm:pt>
    <dgm:pt modelId="{65C6156B-D62D-4192-A81C-802E3B8B0F5C}" type="pres">
      <dgm:prSet presAssocID="{34884F17-5D56-4553-9B38-27F2C2ED3AE3}" presName="iconBgRect" presStyleLbl="bgShp" presStyleIdx="1" presStyleCnt="2"/>
      <dgm:spPr/>
    </dgm:pt>
    <dgm:pt modelId="{BF4D8037-EEBD-40ED-B57B-928DB68701C6}" type="pres">
      <dgm:prSet presAssocID="{34884F17-5D56-4553-9B38-27F2C2ED3AE3}"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Subtitles"/>
        </a:ext>
      </dgm:extLst>
    </dgm:pt>
    <dgm:pt modelId="{34A1C327-6B28-4C6F-80B2-F816D3996D32}" type="pres">
      <dgm:prSet presAssocID="{34884F17-5D56-4553-9B38-27F2C2ED3AE3}" presName="spaceRect" presStyleCnt="0"/>
      <dgm:spPr/>
    </dgm:pt>
    <dgm:pt modelId="{AE349B38-8966-4966-850F-1B4078089D82}" type="pres">
      <dgm:prSet presAssocID="{34884F17-5D56-4553-9B38-27F2C2ED3AE3}" presName="textRect" presStyleLbl="revTx" presStyleIdx="1" presStyleCnt="2">
        <dgm:presLayoutVars>
          <dgm:chMax val="1"/>
          <dgm:chPref val="1"/>
        </dgm:presLayoutVars>
      </dgm:prSet>
      <dgm:spPr/>
    </dgm:pt>
  </dgm:ptLst>
  <dgm:cxnLst>
    <dgm:cxn modelId="{07613A98-29BB-4093-9777-1B24B36DBE1F}" type="presOf" srcId="{ED144A3C-18EB-42EF-9527-523FD23DF9B2}" destId="{EE3D3362-A8DA-422B-8636-A8DC78CB06E0}" srcOrd="0" destOrd="0" presId="urn:microsoft.com/office/officeart/2018/2/layout/IconCircleList"/>
    <dgm:cxn modelId="{E1FF04AD-233F-4141-8559-409B63861D42}" srcId="{66F1BD8C-2F8D-4457-BF47-35CE249CE901}" destId="{097F631E-29E1-4C9C-9193-6D418B247272}" srcOrd="0" destOrd="0" parTransId="{226B113E-0983-40E7-BBCB-5937A26808E7}" sibTransId="{ED144A3C-18EB-42EF-9527-523FD23DF9B2}"/>
    <dgm:cxn modelId="{1681D8AF-E30A-4164-895A-8621EB76787C}" type="presOf" srcId="{66F1BD8C-2F8D-4457-BF47-35CE249CE901}" destId="{514DFB66-9BAA-4F56-A674-0FC28131F0B7}" srcOrd="0" destOrd="0" presId="urn:microsoft.com/office/officeart/2018/2/layout/IconCircleList"/>
    <dgm:cxn modelId="{B1FC97CC-AD1C-4458-82BB-9B6AFBC24BBA}" type="presOf" srcId="{097F631E-29E1-4C9C-9193-6D418B247272}" destId="{6CD2B4B9-890D-4087-9363-C2634C7C56FC}" srcOrd="0" destOrd="0" presId="urn:microsoft.com/office/officeart/2018/2/layout/IconCircleList"/>
    <dgm:cxn modelId="{673656D8-5A62-4068-9E52-AF7BD7237E67}" type="presOf" srcId="{34884F17-5D56-4553-9B38-27F2C2ED3AE3}" destId="{AE349B38-8966-4966-850F-1B4078089D82}" srcOrd="0" destOrd="0" presId="urn:microsoft.com/office/officeart/2018/2/layout/IconCircleList"/>
    <dgm:cxn modelId="{E59A90F4-0B21-41C6-80B6-65288BEE8BC3}" srcId="{66F1BD8C-2F8D-4457-BF47-35CE249CE901}" destId="{34884F17-5D56-4553-9B38-27F2C2ED3AE3}" srcOrd="1" destOrd="0" parTransId="{BC1DD819-1627-4547-A4A2-EBA54BDBD276}" sibTransId="{BF0D2D96-0AB9-4812-BDB4-7C6101E72503}"/>
    <dgm:cxn modelId="{A859247B-E918-4141-A7E7-1FBCA31656C4}" type="presParOf" srcId="{514DFB66-9BAA-4F56-A674-0FC28131F0B7}" destId="{FAF25099-DA52-4947-9C61-7795D81FCF43}" srcOrd="0" destOrd="0" presId="urn:microsoft.com/office/officeart/2018/2/layout/IconCircleList"/>
    <dgm:cxn modelId="{6125D78B-21C7-4211-824F-3EB82E4B308C}" type="presParOf" srcId="{FAF25099-DA52-4947-9C61-7795D81FCF43}" destId="{E1B9D339-3EE5-41D1-9683-EC26370CACA0}" srcOrd="0" destOrd="0" presId="urn:microsoft.com/office/officeart/2018/2/layout/IconCircleList"/>
    <dgm:cxn modelId="{F0BB356D-AF80-4E30-9935-6C76BBC6C919}" type="presParOf" srcId="{E1B9D339-3EE5-41D1-9683-EC26370CACA0}" destId="{0170A574-202A-4B79-85B0-2998E068D4D1}" srcOrd="0" destOrd="0" presId="urn:microsoft.com/office/officeart/2018/2/layout/IconCircleList"/>
    <dgm:cxn modelId="{1E60131E-1AAE-42A5-A5CF-8A066CFA1BAF}" type="presParOf" srcId="{E1B9D339-3EE5-41D1-9683-EC26370CACA0}" destId="{E1D215D2-456E-41B7-98B3-2D39F426DD63}" srcOrd="1" destOrd="0" presId="urn:microsoft.com/office/officeart/2018/2/layout/IconCircleList"/>
    <dgm:cxn modelId="{129DDEDD-2D0E-4979-A9DC-F5CB0CC8A0CB}" type="presParOf" srcId="{E1B9D339-3EE5-41D1-9683-EC26370CACA0}" destId="{4B95F031-B37F-41DB-A013-F84B3A484B37}" srcOrd="2" destOrd="0" presId="urn:microsoft.com/office/officeart/2018/2/layout/IconCircleList"/>
    <dgm:cxn modelId="{070B1F42-0EF9-46C8-8BAF-1670C22C4CE0}" type="presParOf" srcId="{E1B9D339-3EE5-41D1-9683-EC26370CACA0}" destId="{6CD2B4B9-890D-4087-9363-C2634C7C56FC}" srcOrd="3" destOrd="0" presId="urn:microsoft.com/office/officeart/2018/2/layout/IconCircleList"/>
    <dgm:cxn modelId="{F23AD4CF-00A8-44F7-89D0-41967CC83327}" type="presParOf" srcId="{FAF25099-DA52-4947-9C61-7795D81FCF43}" destId="{EE3D3362-A8DA-422B-8636-A8DC78CB06E0}" srcOrd="1" destOrd="0" presId="urn:microsoft.com/office/officeart/2018/2/layout/IconCircleList"/>
    <dgm:cxn modelId="{13094485-2F24-4CF9-8937-123309BD3BFE}" type="presParOf" srcId="{FAF25099-DA52-4947-9C61-7795D81FCF43}" destId="{CC63A125-5DD2-4D32-A1F2-F2D037FFB14D}" srcOrd="2" destOrd="0" presId="urn:microsoft.com/office/officeart/2018/2/layout/IconCircleList"/>
    <dgm:cxn modelId="{F2047B5F-87D9-4883-920E-BBE47BB576C4}" type="presParOf" srcId="{CC63A125-5DD2-4D32-A1F2-F2D037FFB14D}" destId="{65C6156B-D62D-4192-A81C-802E3B8B0F5C}" srcOrd="0" destOrd="0" presId="urn:microsoft.com/office/officeart/2018/2/layout/IconCircleList"/>
    <dgm:cxn modelId="{3750EF19-C5C3-4604-B104-F667A61C0DEB}" type="presParOf" srcId="{CC63A125-5DD2-4D32-A1F2-F2D037FFB14D}" destId="{BF4D8037-EEBD-40ED-B57B-928DB68701C6}" srcOrd="1" destOrd="0" presId="urn:microsoft.com/office/officeart/2018/2/layout/IconCircleList"/>
    <dgm:cxn modelId="{917EFB76-3386-436D-A370-04824E5347EA}" type="presParOf" srcId="{CC63A125-5DD2-4D32-A1F2-F2D037FFB14D}" destId="{34A1C327-6B28-4C6F-80B2-F816D3996D32}" srcOrd="2" destOrd="0" presId="urn:microsoft.com/office/officeart/2018/2/layout/IconCircleList"/>
    <dgm:cxn modelId="{0C809EF6-6E3C-4B69-9316-C794CDBC1E05}" type="presParOf" srcId="{CC63A125-5DD2-4D32-A1F2-F2D037FFB14D}" destId="{AE349B38-8966-4966-850F-1B4078089D82}"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D06B40-29CE-49D6-B9E2-5ADC4A1CB8E7}">
      <dsp:nvSpPr>
        <dsp:cNvPr id="0" name=""/>
        <dsp:cNvSpPr/>
      </dsp:nvSpPr>
      <dsp:spPr>
        <a:xfrm>
          <a:off x="679050" y="578771"/>
          <a:ext cx="1887187" cy="18871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13CB03-0BB4-47E2-8B28-356BBC047866}">
      <dsp:nvSpPr>
        <dsp:cNvPr id="0" name=""/>
        <dsp:cNvSpPr/>
      </dsp:nvSpPr>
      <dsp:spPr>
        <a:xfrm>
          <a:off x="1081237" y="980959"/>
          <a:ext cx="1082812" cy="10828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37B6A73-0B6B-4FBD-B397-BBF6303CE800}">
      <dsp:nvSpPr>
        <dsp:cNvPr id="0" name=""/>
        <dsp:cNvSpPr/>
      </dsp:nvSpPr>
      <dsp:spPr>
        <a:xfrm>
          <a:off x="75768" y="305377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a:t>Inconclusive </a:t>
          </a:r>
          <a:endParaRPr lang="en-US" sz="1800" kern="1200"/>
        </a:p>
      </dsp:txBody>
      <dsp:txXfrm>
        <a:off x="75768" y="3053772"/>
        <a:ext cx="3093750" cy="720000"/>
      </dsp:txXfrm>
    </dsp:sp>
    <dsp:sp modelId="{F1337A58-56B9-47CE-9E79-C237E5A3F1A1}">
      <dsp:nvSpPr>
        <dsp:cNvPr id="0" name=""/>
        <dsp:cNvSpPr/>
      </dsp:nvSpPr>
      <dsp:spPr>
        <a:xfrm>
          <a:off x="4314206" y="578771"/>
          <a:ext cx="1887187" cy="18871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9EB44E-16A7-4E5E-BCE2-00C71EE74948}">
      <dsp:nvSpPr>
        <dsp:cNvPr id="0" name=""/>
        <dsp:cNvSpPr/>
      </dsp:nvSpPr>
      <dsp:spPr>
        <a:xfrm>
          <a:off x="4716393" y="980959"/>
          <a:ext cx="1082812" cy="10828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8495062-5C2F-42F6-B7A2-28EB9AAB4BDA}">
      <dsp:nvSpPr>
        <dsp:cNvPr id="0" name=""/>
        <dsp:cNvSpPr/>
      </dsp:nvSpPr>
      <dsp:spPr>
        <a:xfrm>
          <a:off x="3710925" y="305377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a:t>Still Early in Implementation- 4</a:t>
          </a:r>
          <a:r>
            <a:rPr lang="en-US" sz="1800" b="1" kern="1200" baseline="30000"/>
            <a:t>th</a:t>
          </a:r>
          <a:r>
            <a:rPr lang="en-US" sz="1800" b="1" kern="1200"/>
            <a:t> year</a:t>
          </a:r>
          <a:endParaRPr lang="en-US" sz="1800" kern="1200"/>
        </a:p>
      </dsp:txBody>
      <dsp:txXfrm>
        <a:off x="3710925" y="3053772"/>
        <a:ext cx="3093750" cy="720000"/>
      </dsp:txXfrm>
    </dsp:sp>
    <dsp:sp modelId="{3B7BAC28-23DF-4ACB-99BB-1B85ED76FF35}">
      <dsp:nvSpPr>
        <dsp:cNvPr id="0" name=""/>
        <dsp:cNvSpPr/>
      </dsp:nvSpPr>
      <dsp:spPr>
        <a:xfrm>
          <a:off x="7949362" y="578771"/>
          <a:ext cx="1887187" cy="188718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B711276-9136-4265-83EF-ADF75D8EA585}">
      <dsp:nvSpPr>
        <dsp:cNvPr id="0" name=""/>
        <dsp:cNvSpPr/>
      </dsp:nvSpPr>
      <dsp:spPr>
        <a:xfrm>
          <a:off x="8351550" y="980959"/>
          <a:ext cx="1082812" cy="10828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703407-A10E-454B-84EB-AEDC48758EAF}">
      <dsp:nvSpPr>
        <dsp:cNvPr id="0" name=""/>
        <dsp:cNvSpPr/>
      </dsp:nvSpPr>
      <dsp:spPr>
        <a:xfrm>
          <a:off x="7346081" y="3053772"/>
          <a:ext cx="3093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US" sz="1800" b="1" kern="1200"/>
            <a:t>Systemic change is still needed</a:t>
          </a:r>
          <a:endParaRPr lang="en-US" sz="1800" kern="1200"/>
        </a:p>
      </dsp:txBody>
      <dsp:txXfrm>
        <a:off x="7346081" y="3053772"/>
        <a:ext cx="309375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70A574-202A-4B79-85B0-2998E068D4D1}">
      <dsp:nvSpPr>
        <dsp:cNvPr id="0" name=""/>
        <dsp:cNvSpPr/>
      </dsp:nvSpPr>
      <dsp:spPr>
        <a:xfrm>
          <a:off x="212335" y="1507711"/>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D215D2-456E-41B7-98B3-2D39F426DD63}">
      <dsp:nvSpPr>
        <dsp:cNvPr id="0" name=""/>
        <dsp:cNvSpPr/>
      </dsp:nvSpPr>
      <dsp:spPr>
        <a:xfrm>
          <a:off x="492877" y="1788253"/>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D2B4B9-890D-4087-9363-C2634C7C56FC}">
      <dsp:nvSpPr>
        <dsp:cNvPr id="0" name=""/>
        <dsp:cNvSpPr/>
      </dsp:nvSpPr>
      <dsp:spPr>
        <a:xfrm>
          <a:off x="1834517" y="1507711"/>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Thank </a:t>
          </a:r>
          <a:r>
            <a:rPr lang="en-US" sz="2400" kern="1200" dirty="0"/>
            <a:t>you.</a:t>
          </a:r>
        </a:p>
      </dsp:txBody>
      <dsp:txXfrm>
        <a:off x="1834517" y="1507711"/>
        <a:ext cx="3148942" cy="1335915"/>
      </dsp:txXfrm>
    </dsp:sp>
    <dsp:sp modelId="{65C6156B-D62D-4192-A81C-802E3B8B0F5C}">
      <dsp:nvSpPr>
        <dsp:cNvPr id="0" name=""/>
        <dsp:cNvSpPr/>
      </dsp:nvSpPr>
      <dsp:spPr>
        <a:xfrm>
          <a:off x="5532139" y="1507711"/>
          <a:ext cx="1335915" cy="133591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F4D8037-EEBD-40ED-B57B-928DB68701C6}">
      <dsp:nvSpPr>
        <dsp:cNvPr id="0" name=""/>
        <dsp:cNvSpPr/>
      </dsp:nvSpPr>
      <dsp:spPr>
        <a:xfrm>
          <a:off x="5812681" y="1788253"/>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E349B38-8966-4966-850F-1B4078089D82}">
      <dsp:nvSpPr>
        <dsp:cNvPr id="0" name=""/>
        <dsp:cNvSpPr/>
      </dsp:nvSpPr>
      <dsp:spPr>
        <a:xfrm>
          <a:off x="7154322" y="1507711"/>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Comments/Questions?</a:t>
          </a:r>
        </a:p>
      </dsp:txBody>
      <dsp:txXfrm>
        <a:off x="7154322" y="1507711"/>
        <a:ext cx="3148942" cy="1335915"/>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B9478A-D76A-4FAE-AD65-695AF631A0A2}" type="datetimeFigureOut">
              <a:rPr lang="en-US" smtClean="0"/>
              <a:t>11/15/2022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91664A-0EB4-4140-9A3F-B1E8407C0A4B}" type="slidenum">
              <a:rPr lang="en-US" smtClean="0"/>
              <a:t>‹#›</a:t>
            </a:fld>
            <a:endParaRPr lang="en-US"/>
          </a:p>
        </p:txBody>
      </p:sp>
    </p:spTree>
    <p:extLst>
      <p:ext uri="{BB962C8B-B14F-4D97-AF65-F5344CB8AC3E}">
        <p14:creationId xmlns:p14="http://schemas.microsoft.com/office/powerpoint/2010/main" val="3930721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Afternoon, my name is Tasha Seneca Keyes, I am Haudenosaunee- from the Seneca Nation of Indians in western NY. When I conducted this study in your school district I was an assistant professor at the University of Utah in the College of Social Work.  I have since moved to Cal State San Marcos. I am also a former school social worker. </a:t>
            </a:r>
          </a:p>
          <a:p>
            <a:endParaRPr lang="en-US" dirty="0"/>
          </a:p>
          <a:p>
            <a:endParaRPr lang="en-US" dirty="0"/>
          </a:p>
          <a:p>
            <a:r>
              <a:rPr lang="en-US" dirty="0"/>
              <a:t>I had several research assistants Aundrea </a:t>
            </a:r>
            <a:r>
              <a:rPr lang="en-US" dirty="0" err="1"/>
              <a:t>Dilanchian</a:t>
            </a:r>
            <a:r>
              <a:rPr lang="en-US" dirty="0"/>
              <a:t>, Irina Riverman, and Nicole Plumb who helped me with data collection, and analysis who I want to thank.  The title of this study-is Restorative Justice Practices and Relationships in three rural High Schools.  </a:t>
            </a:r>
          </a:p>
          <a:p>
            <a:endParaRPr lang="en-US" dirty="0"/>
          </a:p>
        </p:txBody>
      </p:sp>
      <p:sp>
        <p:nvSpPr>
          <p:cNvPr id="4" name="Slide Number Placeholder 3"/>
          <p:cNvSpPr>
            <a:spLocks noGrp="1"/>
          </p:cNvSpPr>
          <p:nvPr>
            <p:ph type="sldNum" sz="quarter" idx="5"/>
          </p:nvPr>
        </p:nvSpPr>
        <p:spPr/>
        <p:txBody>
          <a:bodyPr/>
          <a:lstStyle/>
          <a:p>
            <a:fld id="{F291664A-0EB4-4140-9A3F-B1E8407C0A4B}" type="slidenum">
              <a:rPr lang="en-US" smtClean="0"/>
              <a:t>1</a:t>
            </a:fld>
            <a:endParaRPr lang="en-US"/>
          </a:p>
        </p:txBody>
      </p:sp>
    </p:spTree>
    <p:extLst>
      <p:ext uri="{BB962C8B-B14F-4D97-AF65-F5344CB8AC3E}">
        <p14:creationId xmlns:p14="http://schemas.microsoft.com/office/powerpoint/2010/main" val="1904366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Historically, the guiding principle for many U.S. public schools when it comes to discipline is exclusionary in nature- where the frequent use of discipline referrals, out of school suspension, expulsion and arrests are often inequitable and disproportionate. </a:t>
            </a:r>
          </a:p>
          <a:p>
            <a:endParaRPr lang="en-US" dirty="0"/>
          </a:p>
          <a:p>
            <a:r>
              <a:rPr lang="en-US" dirty="0"/>
              <a:t>Researchers report that these discipline practices often result in student defiance, decreased sense of belonging, and diminished capacity to engage in the school community (Morrison &amp; </a:t>
            </a:r>
            <a:r>
              <a:rPr lang="en-US" dirty="0" err="1"/>
              <a:t>Vaandering</a:t>
            </a:r>
            <a:r>
              <a:rPr lang="en-US" dirty="0"/>
              <a:t>, 2012). </a:t>
            </a:r>
          </a:p>
          <a:p>
            <a:endParaRPr lang="en-US" dirty="0"/>
          </a:p>
          <a:p>
            <a:r>
              <a:rPr lang="en-US" dirty="0"/>
              <a:t>The disciplinary practices employed in U.S. public schools, such as zero tolerance policies punish, exclude, and socially control students while doing little to meet their basic needs. </a:t>
            </a:r>
          </a:p>
          <a:p>
            <a:pPr marL="628650" lvl="1" indent="-171450">
              <a:buFont typeface="Arial" panose="020B0604020202020204" pitchFamily="34" charset="0"/>
              <a:buChar char="•"/>
            </a:pPr>
            <a:r>
              <a:rPr lang="en-US" dirty="0"/>
              <a:t>Zero tolerance policies punish both major and minor infractions uniformly and harshly; which, in turn, has disproportionately impacted students of color and students with disabilities (Skiba, 2002);</a:t>
            </a:r>
          </a:p>
          <a:p>
            <a:pPr marL="628650" lvl="1" indent="-171450">
              <a:buFont typeface="Arial" panose="020B0604020202020204" pitchFamily="34" charset="0"/>
              <a:buChar char="•"/>
            </a:pPr>
            <a:r>
              <a:rPr lang="en-US" dirty="0"/>
              <a:t>School suspension is one of the most widely used disciplinary responses, yet it is ineffective in promoting prosocial behaviors (</a:t>
            </a:r>
            <a:r>
              <a:rPr lang="en-US" dirty="0" err="1"/>
              <a:t>Skiba</a:t>
            </a:r>
            <a:r>
              <a:rPr lang="en-US" dirty="0"/>
              <a:t> &amp; Rausch, 2006)</a:t>
            </a:r>
          </a:p>
          <a:p>
            <a:endParaRPr lang="en-US" dirty="0"/>
          </a:p>
        </p:txBody>
      </p:sp>
      <p:sp>
        <p:nvSpPr>
          <p:cNvPr id="4" name="Slide Number Placeholder 3"/>
          <p:cNvSpPr>
            <a:spLocks noGrp="1"/>
          </p:cNvSpPr>
          <p:nvPr>
            <p:ph type="sldNum" sz="quarter" idx="10"/>
          </p:nvPr>
        </p:nvSpPr>
        <p:spPr/>
        <p:txBody>
          <a:bodyPr/>
          <a:lstStyle/>
          <a:p>
            <a:fld id="{586F7947-5A1B-4AA8-B3D0-592F37339DD8}" type="slidenum">
              <a:rPr lang="en-US" smtClean="0"/>
              <a:t>2</a:t>
            </a:fld>
            <a:endParaRPr lang="en-US"/>
          </a:p>
        </p:txBody>
      </p:sp>
    </p:spTree>
    <p:extLst>
      <p:ext uri="{BB962C8B-B14F-4D97-AF65-F5344CB8AC3E}">
        <p14:creationId xmlns:p14="http://schemas.microsoft.com/office/powerpoint/2010/main" val="3502925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a:solidFill>
                  <a:schemeClr val="tx1"/>
                </a:solidFill>
                <a:effectLst/>
                <a:latin typeface="+mn-lt"/>
                <a:ea typeface="+mn-ea"/>
                <a:cs typeface="+mn-cs"/>
              </a:rPr>
              <a:t>Since the 1970s, school suspensions have tripled (</a:t>
            </a:r>
            <a:r>
              <a:rPr lang="en-US" sz="1200" b="0" kern="1200" dirty="0" err="1">
                <a:solidFill>
                  <a:schemeClr val="tx1"/>
                </a:solidFill>
                <a:effectLst/>
                <a:latin typeface="+mn-lt"/>
                <a:ea typeface="+mn-ea"/>
                <a:cs typeface="+mn-cs"/>
              </a:rPr>
              <a:t>Robers</a:t>
            </a:r>
            <a:r>
              <a:rPr lang="en-US" sz="1200" b="0" kern="1200" dirty="0">
                <a:solidFill>
                  <a:schemeClr val="tx1"/>
                </a:solidFill>
                <a:effectLst/>
                <a:latin typeface="+mn-lt"/>
                <a:ea typeface="+mn-ea"/>
                <a:cs typeface="+mn-cs"/>
              </a:rPr>
              <a:t>, Zhang, Truman, &amp; Snyder, 2012).</a:t>
            </a:r>
          </a:p>
          <a:p>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An out-of-school suspension is an instance in which a student is temporarily removed from his or her regular school for disciplinary purposes for at least half a day to another setting, such as the home or a behavior center.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U.S. Department of Education reported that </a:t>
            </a:r>
            <a:r>
              <a:rPr lang="en-US" b="0" i="0" dirty="0">
                <a:solidFill>
                  <a:srgbClr val="000000"/>
                </a:solidFill>
                <a:effectLst/>
                <a:latin typeface="Arial" panose="020B0604020202020204" pitchFamily="34" charset="0"/>
              </a:rPr>
              <a:t>In 2013–14, about 2.6 million public school students , which is about 5 percent that received one or more out-of-school suspensions.</a:t>
            </a:r>
            <a:r>
              <a:rPr lang="en-US" sz="1200" b="0" i="0" kern="1200" dirty="0">
                <a:solidFill>
                  <a:schemeClr val="tx1"/>
                </a:solidFill>
                <a:effectLst/>
                <a:latin typeface="+mn-lt"/>
                <a:ea typeface="+mn-ea"/>
                <a:cs typeface="+mn-cs"/>
              </a:rPr>
              <a:t>.</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And when</a:t>
            </a:r>
            <a:r>
              <a:rPr lang="en-US" sz="1200" b="0" i="0" kern="1200" baseline="0" dirty="0">
                <a:solidFill>
                  <a:schemeClr val="tx1"/>
                </a:solidFill>
                <a:effectLst/>
                <a:latin typeface="+mn-lt"/>
                <a:ea typeface="+mn-ea"/>
                <a:cs typeface="+mn-cs"/>
              </a:rPr>
              <a:t> it is broken down by race we see that the top two racial groups with the highest </a:t>
            </a:r>
            <a:r>
              <a:rPr lang="en-US" sz="1200" b="0" i="0" kern="1200" baseline="0" dirty="0" err="1">
                <a:solidFill>
                  <a:schemeClr val="tx1"/>
                </a:solidFill>
                <a:effectLst/>
                <a:latin typeface="+mn-lt"/>
                <a:ea typeface="+mn-ea"/>
                <a:cs typeface="+mn-cs"/>
              </a:rPr>
              <a:t>out-of</a:t>
            </a:r>
            <a:r>
              <a:rPr lang="en-US" sz="1200" b="0" i="0" kern="1200" baseline="0" dirty="0">
                <a:solidFill>
                  <a:schemeClr val="tx1"/>
                </a:solidFill>
                <a:effectLst/>
                <a:latin typeface="+mn-lt"/>
                <a:ea typeface="+mn-ea"/>
                <a:cs typeface="+mn-cs"/>
              </a:rPr>
              <a:t> school suspensions are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baseline="0" dirty="0">
                <a:solidFill>
                  <a:schemeClr val="tx1"/>
                </a:solidFill>
                <a:effectLst/>
                <a:latin typeface="+mn-lt"/>
                <a:ea typeface="+mn-ea"/>
                <a:cs typeface="+mn-cs"/>
              </a:rPr>
              <a:t>*(click animation)*</a:t>
            </a:r>
            <a:endParaRPr lang="en-US" sz="1200" b="1"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Black students at almost 14% (13.7 percent)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kern="1200" baseline="0" dirty="0">
                <a:solidFill>
                  <a:schemeClr val="tx1"/>
                </a:solidFill>
                <a:effectLst/>
                <a:latin typeface="+mn-lt"/>
                <a:ea typeface="+mn-ea"/>
                <a:cs typeface="+mn-cs"/>
              </a:rPr>
              <a:t>*(click animation)*</a:t>
            </a:r>
            <a:endParaRPr lang="en-US" sz="1200" b="1" i="0" kern="1200" dirty="0">
              <a:solidFill>
                <a:schemeClr val="tx1"/>
              </a:solidFill>
              <a:effectLst/>
              <a:latin typeface="+mn-lt"/>
              <a:ea typeface="+mn-ea"/>
              <a:cs typeface="+mn-cs"/>
            </a:endParaRPr>
          </a:p>
          <a:p>
            <a:pPr marL="0" indent="0">
              <a:buFont typeface="Arial" panose="020B0604020202020204" pitchFamily="34" charset="0"/>
              <a:buNone/>
            </a:pPr>
            <a:r>
              <a:rPr lang="en-US" sz="1200" b="0" i="0" kern="1200" dirty="0">
                <a:solidFill>
                  <a:schemeClr val="tx1"/>
                </a:solidFill>
                <a:effectLst/>
                <a:latin typeface="+mn-lt"/>
                <a:ea typeface="+mn-ea"/>
                <a:cs typeface="+mn-cs"/>
              </a:rPr>
              <a:t>And American Indian/Alaska Native students at  6.7 percent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kern="1200" baseline="0" dirty="0">
                <a:solidFill>
                  <a:schemeClr val="tx1"/>
                </a:solidFill>
                <a:effectLst/>
                <a:latin typeface="+mn-lt"/>
                <a:ea typeface="+mn-ea"/>
                <a:cs typeface="+mn-cs"/>
              </a:rPr>
              <a:t>*(click animation)*</a:t>
            </a:r>
            <a:endParaRPr lang="en-US" sz="1200" b="1"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More than twice as many male students (7.3 percent) (click) than female students (3.2 percent) (click) received one or more out-of-school suspensions and was observed for all racial/ethnic groups. </a:t>
            </a:r>
          </a:p>
          <a:p>
            <a:endParaRPr lang="en-US" sz="1200" b="0" i="0" kern="1200" dirty="0">
              <a:solidFill>
                <a:schemeClr val="tx1"/>
              </a:solidFill>
              <a:effectLst/>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As we just saw, American Indian/Alaska Native students are disciplined at roughly 2 times the rate of their White peers </a:t>
            </a:r>
            <a:r>
              <a:rPr lang="en-US" sz="1200" b="1" i="0" kern="1200" baseline="0" dirty="0">
                <a:solidFill>
                  <a:schemeClr val="tx1"/>
                </a:solidFill>
                <a:effectLst/>
                <a:latin typeface="+mn-lt"/>
                <a:ea typeface="+mn-ea"/>
                <a:cs typeface="+mn-cs"/>
              </a:rPr>
              <a:t>*(click animation)* </a:t>
            </a:r>
            <a:r>
              <a:rPr lang="en-US" sz="1200" b="0" i="0" kern="1200" baseline="0" dirty="0">
                <a:solidFill>
                  <a:schemeClr val="tx1"/>
                </a:solidFill>
                <a:effectLst/>
                <a:latin typeface="+mn-lt"/>
                <a:ea typeface="+mn-ea"/>
                <a:cs typeface="+mn-cs"/>
              </a:rPr>
              <a:t>w</a:t>
            </a:r>
            <a:r>
              <a:rPr lang="en-US" dirty="0"/>
              <a:t>hich affects their levels of engagement, drop out, and academic achievement.   </a:t>
            </a: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Restorative Justice approaches can serve as an alternative to exclusionary discipline to keep students in school.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Research shows that a restorative justice approach in schools is a viable strategy to changing the school culture from one of social control to one of social engagement (</a:t>
            </a:r>
            <a:r>
              <a:rPr lang="en-US" sz="1200" kern="1200" dirty="0" err="1">
                <a:solidFill>
                  <a:schemeClr val="tx1"/>
                </a:solidFill>
                <a:effectLst/>
                <a:latin typeface="+mn-lt"/>
                <a:ea typeface="+mn-ea"/>
                <a:cs typeface="+mn-cs"/>
              </a:rPr>
              <a:t>Hulvershorn</a:t>
            </a:r>
            <a:r>
              <a:rPr lang="en-US" sz="1200" kern="1200" dirty="0">
                <a:solidFill>
                  <a:schemeClr val="tx1"/>
                </a:solidFill>
                <a:effectLst/>
                <a:latin typeface="+mn-lt"/>
                <a:ea typeface="+mn-ea"/>
                <a:cs typeface="+mn-cs"/>
              </a:rPr>
              <a:t> &amp; Mulholland, 2018; Morrison &amp; </a:t>
            </a:r>
            <a:r>
              <a:rPr lang="en-US" sz="1200" kern="1200" dirty="0" err="1">
                <a:solidFill>
                  <a:schemeClr val="tx1"/>
                </a:solidFill>
                <a:effectLst/>
                <a:latin typeface="+mn-lt"/>
                <a:ea typeface="+mn-ea"/>
                <a:cs typeface="+mn-cs"/>
              </a:rPr>
              <a:t>Vaandering</a:t>
            </a:r>
            <a:r>
              <a:rPr lang="en-US" sz="1200" kern="1200" dirty="0">
                <a:solidFill>
                  <a:schemeClr val="tx1"/>
                </a:solidFill>
                <a:effectLst/>
                <a:latin typeface="+mn-lt"/>
                <a:ea typeface="+mn-ea"/>
                <a:cs typeface="+mn-cs"/>
              </a:rPr>
              <a:t>, 2012).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Because RJ is student centered, it can lead to more equitable academic and social-emotional outcomes; especially for students of color and students with special needs.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IES:NCES Status and Trends in Education of Racial and Ethnic Groups. Indicator 15: Retention,</a:t>
            </a:r>
            <a:r>
              <a:rPr lang="en-US" baseline="0" dirty="0"/>
              <a:t> Suspension, and Expulsion</a:t>
            </a:r>
            <a:r>
              <a:rPr lang="en-US" dirty="0"/>
              <a:t> (2019)  https://nces.ed.gov/programs/raceindicators/indicator_rda.asp</a:t>
            </a:r>
          </a:p>
          <a:p>
            <a:endParaRPr lang="en-US" dirty="0"/>
          </a:p>
        </p:txBody>
      </p:sp>
      <p:sp>
        <p:nvSpPr>
          <p:cNvPr id="4" name="Slide Number Placeholder 3"/>
          <p:cNvSpPr>
            <a:spLocks noGrp="1"/>
          </p:cNvSpPr>
          <p:nvPr>
            <p:ph type="sldNum" sz="quarter" idx="10"/>
          </p:nvPr>
        </p:nvSpPr>
        <p:spPr/>
        <p:txBody>
          <a:bodyPr/>
          <a:lstStyle/>
          <a:p>
            <a:fld id="{F12BA4E6-16F4-4C55-A1DE-364A0AA14240}" type="slidenum">
              <a:rPr lang="en-US" smtClean="0"/>
              <a:t>3</a:t>
            </a:fld>
            <a:endParaRPr lang="en-US"/>
          </a:p>
        </p:txBody>
      </p:sp>
    </p:spTree>
    <p:extLst>
      <p:ext uri="{BB962C8B-B14F-4D97-AF65-F5344CB8AC3E}">
        <p14:creationId xmlns:p14="http://schemas.microsoft.com/office/powerpoint/2010/main" val="23450466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1B1B1B"/>
                </a:solidFill>
                <a:effectLst/>
                <a:latin typeface="Roboto" panose="02000000000000000000" pitchFamily="2" charset="0"/>
              </a:rPr>
              <a:t>The main goal of restorative justice in a school-setting is to reduce student disengagement that is associated with exclusionary discipline practices, like suspension/expulsion and </a:t>
            </a:r>
            <a:r>
              <a:rPr lang="en-US" sz="1800" dirty="0">
                <a:effectLst/>
                <a:latin typeface="Calibri" panose="020F0502020204030204" pitchFamily="34" charset="0"/>
                <a:ea typeface="Calibri" panose="020F0502020204030204" pitchFamily="34" charset="0"/>
                <a:cs typeface="Times New Roman" panose="02020603050405020304" pitchFamily="18" charset="0"/>
              </a:rPr>
              <a:t>develop educational policies and practices that are more responsive and restorative to the needs and concerns of the school community (Morrison, 2007).</a:t>
            </a:r>
            <a:endParaRPr lang="en-US" b="0" i="0" dirty="0">
              <a:solidFill>
                <a:srgbClr val="1B1B1B"/>
              </a:solidFill>
              <a:effectLst/>
              <a:latin typeface="Roboto" panose="02000000000000000000" pitchFamily="2" charset="0"/>
            </a:endParaRPr>
          </a:p>
          <a:p>
            <a:pPr marL="171450" indent="-171450">
              <a:buFont typeface="Arial" panose="020B0604020202020204" pitchFamily="34" charset="0"/>
              <a:buChar char="•"/>
            </a:pPr>
            <a:r>
              <a:rPr lang="en-US" b="0" i="0" dirty="0">
                <a:solidFill>
                  <a:srgbClr val="1B1B1B"/>
                </a:solidFill>
                <a:effectLst/>
                <a:latin typeface="Roboto" panose="02000000000000000000" pitchFamily="2" charset="0"/>
              </a:rPr>
              <a:t>Through restorative justice approaches, the student is reintegrated into the school community instead of being isolated from it (González, 2012). </a:t>
            </a:r>
          </a:p>
          <a:p>
            <a:endParaRPr lang="en-US" b="0" i="0" dirty="0">
              <a:solidFill>
                <a:srgbClr val="1B1B1B"/>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RJ in schools prioritizes building relationships when responding to problem behavior by addressing the harm done and repairing the relationships between those who have been affected. This requires having a school climate that is safe and supportive. </a:t>
            </a:r>
          </a:p>
          <a:p>
            <a:endParaRPr lang="en-US" b="0" i="0" dirty="0">
              <a:solidFill>
                <a:srgbClr val="1B1B1B"/>
              </a:solidFill>
              <a:effectLst/>
              <a:latin typeface="Roboto" panose="02000000000000000000" pitchFamily="2" charset="0"/>
            </a:endParaRPr>
          </a:p>
          <a:p>
            <a:r>
              <a:rPr lang="en-US" sz="1800" dirty="0">
                <a:effectLst/>
                <a:latin typeface="Calibri" panose="020F0502020204030204" pitchFamily="34" charset="0"/>
                <a:ea typeface="Calibri" panose="020F0502020204030204" pitchFamily="34" charset="0"/>
                <a:cs typeface="Times New Roman" panose="02020603050405020304" pitchFamily="18" charset="0"/>
              </a:rPr>
              <a:t>Research shows that systematic implementation of RJ at the school and district levels, coupled with reform of discipline policies can play a key role in addressing disproportionality in discipline outcomes and is correlated with increased academic achievement,</a:t>
            </a:r>
            <a:endParaRPr lang="en-US" dirty="0"/>
          </a:p>
        </p:txBody>
      </p:sp>
      <p:sp>
        <p:nvSpPr>
          <p:cNvPr id="4" name="Slide Number Placeholder 3"/>
          <p:cNvSpPr>
            <a:spLocks noGrp="1"/>
          </p:cNvSpPr>
          <p:nvPr>
            <p:ph type="sldNum" sz="quarter" idx="5"/>
          </p:nvPr>
        </p:nvSpPr>
        <p:spPr/>
        <p:txBody>
          <a:bodyPr/>
          <a:lstStyle/>
          <a:p>
            <a:fld id="{F291664A-0EB4-4140-9A3F-B1E8407C0A4B}" type="slidenum">
              <a:rPr lang="en-US" smtClean="0"/>
              <a:t>4</a:t>
            </a:fld>
            <a:endParaRPr lang="en-US"/>
          </a:p>
        </p:txBody>
      </p:sp>
    </p:spTree>
    <p:extLst>
      <p:ext uri="{BB962C8B-B14F-4D97-AF65-F5344CB8AC3E}">
        <p14:creationId xmlns:p14="http://schemas.microsoft.com/office/powerpoint/2010/main" val="2999448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Times New Roman" panose="02020603050405020304" pitchFamily="18" charset="0"/>
                <a:cs typeface="Times New Roman" panose="02020603050405020304" pitchFamily="18" charset="0"/>
              </a:rPr>
              <a:t>This project was approved by the San Juan School Board, the Navajo Nation Human Research Review Board, and the University of Utah IRB.</a:t>
            </a:r>
          </a:p>
          <a:p>
            <a:r>
              <a:rPr lang="en-US" dirty="0"/>
              <a:t>In October 2019 -We conducted 32,  1-hour semi-structured interview across three high schools about the way discipline in handled in their school and how relationships are fostered. </a:t>
            </a:r>
          </a:p>
          <a:p>
            <a:endParaRPr lang="en-US" dirty="0"/>
          </a:p>
          <a:p>
            <a:r>
              <a:rPr lang="en-US" dirty="0"/>
              <a:t>Students were recruited to participate by school personnel and researchers.  Students were told about the study and if interested needed to obtain signed parent permission. All study participants were provided lunch and given a Walmart gift card as a thank you for their time. </a:t>
            </a:r>
          </a:p>
          <a:p>
            <a:endParaRPr lang="en-US" dirty="0"/>
          </a:p>
          <a:p>
            <a:r>
              <a:rPr lang="en-US" dirty="0"/>
              <a:t>All the study participants and schools have been given pseudonyms to protect their identities. </a:t>
            </a:r>
          </a:p>
          <a:p>
            <a:endParaRPr lang="en-US" dirty="0"/>
          </a:p>
          <a:p>
            <a:r>
              <a:rPr lang="en-US" dirty="0"/>
              <a:t>The administration and social workers in this study identify as white. Half the students we interviewed identify as white and the half identify as Native, Latino or mixed race (Latino/native).</a:t>
            </a:r>
          </a:p>
          <a:p>
            <a:endParaRPr lang="en-US" dirty="0"/>
          </a:p>
          <a:p>
            <a:r>
              <a:rPr lang="en-US" dirty="0"/>
              <a:t>Parents were also interviewed but had to be omitted from the study because we did not have a representative sample of parents from all three high schools, and we were unable to collect more due to COVID.</a:t>
            </a:r>
          </a:p>
          <a:p>
            <a:endParaRPr lang="en-US" dirty="0"/>
          </a:p>
        </p:txBody>
      </p:sp>
      <p:sp>
        <p:nvSpPr>
          <p:cNvPr id="4" name="Slide Number Placeholder 3"/>
          <p:cNvSpPr>
            <a:spLocks noGrp="1"/>
          </p:cNvSpPr>
          <p:nvPr>
            <p:ph type="sldNum" sz="quarter" idx="5"/>
          </p:nvPr>
        </p:nvSpPr>
        <p:spPr/>
        <p:txBody>
          <a:bodyPr/>
          <a:lstStyle/>
          <a:p>
            <a:fld id="{F291664A-0EB4-4140-9A3F-B1E8407C0A4B}" type="slidenum">
              <a:rPr lang="en-US" smtClean="0"/>
              <a:t>5</a:t>
            </a:fld>
            <a:endParaRPr lang="en-US"/>
          </a:p>
        </p:txBody>
      </p:sp>
    </p:spTree>
    <p:extLst>
      <p:ext uri="{BB962C8B-B14F-4D97-AF65-F5344CB8AC3E}">
        <p14:creationId xmlns:p14="http://schemas.microsoft.com/office/powerpoint/2010/main" val="305403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research question that guided our interview and analysis was </a:t>
            </a:r>
          </a:p>
          <a:p>
            <a:r>
              <a:rPr lang="en-US" dirty="0"/>
              <a:t>In what ways does the implementation of RJ promote positive school-based relationships?</a:t>
            </a:r>
          </a:p>
          <a:p>
            <a:endParaRPr lang="en-US" dirty="0"/>
          </a:p>
          <a:p>
            <a:r>
              <a:rPr lang="en-US" dirty="0"/>
              <a:t>1.  Thematic Analysis- social constructivist –transcripts were read through where emergent codes were developed and refined. </a:t>
            </a:r>
          </a:p>
          <a:p>
            <a:pPr marL="228600" indent="-228600">
              <a:buAutoNum type="arabicPeriod" startAt="2"/>
            </a:pPr>
            <a:r>
              <a:rPr lang="en-US" dirty="0"/>
              <a:t>Interpretive Phenomenological  (</a:t>
            </a:r>
            <a:r>
              <a:rPr lang="fi-FI" b="0" i="0" dirty="0">
                <a:solidFill>
                  <a:srgbClr val="202124"/>
                </a:solidFill>
                <a:effectLst/>
                <a:latin typeface="Roboto" panose="02000000000000000000" pitchFamily="2" charset="0"/>
              </a:rPr>
              <a:t>fuh</a:t>
            </a:r>
            <a:r>
              <a:rPr lang="fi-FI" b="0" i="0" dirty="0">
                <a:solidFill>
                  <a:srgbClr val="3C4043"/>
                </a:solidFill>
                <a:effectLst/>
                <a:latin typeface="Roboto" panose="02000000000000000000" pitchFamily="2" charset="0"/>
              </a:rPr>
              <a:t>·</a:t>
            </a:r>
            <a:r>
              <a:rPr lang="fi-FI" b="0" i="0" dirty="0">
                <a:solidFill>
                  <a:srgbClr val="202124"/>
                </a:solidFill>
                <a:effectLst/>
                <a:latin typeface="Roboto" panose="02000000000000000000" pitchFamily="2" charset="0"/>
              </a:rPr>
              <a:t>naa</a:t>
            </a:r>
            <a:r>
              <a:rPr lang="fi-FI" b="0" i="0" dirty="0">
                <a:solidFill>
                  <a:srgbClr val="3C4043"/>
                </a:solidFill>
                <a:effectLst/>
                <a:latin typeface="Roboto" panose="02000000000000000000" pitchFamily="2" charset="0"/>
              </a:rPr>
              <a:t>·</a:t>
            </a:r>
            <a:r>
              <a:rPr lang="fi-FI" b="0" i="0" dirty="0">
                <a:solidFill>
                  <a:srgbClr val="202124"/>
                </a:solidFill>
                <a:effectLst/>
                <a:latin typeface="Roboto" panose="02000000000000000000" pitchFamily="2" charset="0"/>
              </a:rPr>
              <a:t>muh</a:t>
            </a:r>
            <a:r>
              <a:rPr lang="fi-FI" b="0" i="0" dirty="0">
                <a:solidFill>
                  <a:srgbClr val="3C4043"/>
                </a:solidFill>
                <a:effectLst/>
                <a:latin typeface="Roboto" panose="02000000000000000000" pitchFamily="2" charset="0"/>
              </a:rPr>
              <a:t>·</a:t>
            </a:r>
            <a:r>
              <a:rPr lang="fi-FI" b="0" i="0" dirty="0">
                <a:solidFill>
                  <a:srgbClr val="202124"/>
                </a:solidFill>
                <a:effectLst/>
                <a:latin typeface="Roboto" panose="02000000000000000000" pitchFamily="2" charset="0"/>
              </a:rPr>
              <a:t>nuh</a:t>
            </a:r>
            <a:r>
              <a:rPr lang="fi-FI" b="0" i="0" dirty="0">
                <a:solidFill>
                  <a:srgbClr val="3C4043"/>
                </a:solidFill>
                <a:effectLst/>
                <a:latin typeface="Roboto" panose="02000000000000000000" pitchFamily="2" charset="0"/>
              </a:rPr>
              <a:t>·</a:t>
            </a:r>
            <a:r>
              <a:rPr lang="fi-FI" b="1" i="0" dirty="0">
                <a:solidFill>
                  <a:srgbClr val="202124"/>
                </a:solidFill>
                <a:effectLst/>
                <a:latin typeface="Roboto" panose="02000000000000000000" pitchFamily="2" charset="0"/>
              </a:rPr>
              <a:t>laa</a:t>
            </a:r>
            <a:r>
              <a:rPr lang="fi-FI" b="0" i="0" dirty="0">
                <a:solidFill>
                  <a:srgbClr val="3C4043"/>
                </a:solidFill>
                <a:effectLst/>
                <a:latin typeface="Roboto" panose="02000000000000000000" pitchFamily="2" charset="0"/>
              </a:rPr>
              <a:t>·</a:t>
            </a:r>
            <a:r>
              <a:rPr lang="fi-FI" b="0" i="0" dirty="0">
                <a:solidFill>
                  <a:srgbClr val="202124"/>
                </a:solidFill>
                <a:effectLst/>
                <a:latin typeface="Roboto" panose="02000000000000000000" pitchFamily="2" charset="0"/>
              </a:rPr>
              <a:t>juh</a:t>
            </a:r>
            <a:r>
              <a:rPr lang="fi-FI" b="0" i="0" dirty="0">
                <a:solidFill>
                  <a:srgbClr val="3C4043"/>
                </a:solidFill>
                <a:effectLst/>
                <a:latin typeface="Roboto" panose="02000000000000000000" pitchFamily="2" charset="0"/>
              </a:rPr>
              <a:t>·</a:t>
            </a:r>
            <a:r>
              <a:rPr lang="fi-FI" b="0" i="0" dirty="0">
                <a:solidFill>
                  <a:srgbClr val="202124"/>
                </a:solidFill>
                <a:effectLst/>
                <a:latin typeface="Roboto" panose="02000000000000000000" pitchFamily="2" charset="0"/>
              </a:rPr>
              <a:t>kl) </a:t>
            </a:r>
            <a:r>
              <a:rPr lang="en-US" dirty="0"/>
              <a:t>Analysis - where we explored how participants made sense of their experiences in school regarding discipline, RJ, and the ability to positively impact school relationships. Each transcript was read and re-read and the initial detailed notes were made by two researchers for every interview.  </a:t>
            </a:r>
          </a:p>
          <a:p>
            <a:pPr marL="685800" lvl="1" indent="-228600">
              <a:buFont typeface="Arial" panose="020B0604020202020204" pitchFamily="34" charset="0"/>
              <a:buChar char="•"/>
            </a:pPr>
            <a:r>
              <a:rPr lang="en-US" dirty="0"/>
              <a:t>These notes were used to develop the emerging themes, capturing key elements of the participants responses and experiences. Themes were drawn up into a table and were compared across cases, looking for convergences and divergences. (Smith et al., 2009)</a:t>
            </a:r>
          </a:p>
          <a:p>
            <a:endParaRPr lang="en-US" dirty="0"/>
          </a:p>
        </p:txBody>
      </p:sp>
      <p:sp>
        <p:nvSpPr>
          <p:cNvPr id="4" name="Slide Number Placeholder 3"/>
          <p:cNvSpPr>
            <a:spLocks noGrp="1"/>
          </p:cNvSpPr>
          <p:nvPr>
            <p:ph type="sldNum" sz="quarter" idx="5"/>
          </p:nvPr>
        </p:nvSpPr>
        <p:spPr/>
        <p:txBody>
          <a:bodyPr/>
          <a:lstStyle/>
          <a:p>
            <a:fld id="{F291664A-0EB4-4140-9A3F-B1E8407C0A4B}" type="slidenum">
              <a:rPr lang="en-US" smtClean="0"/>
              <a:t>6</a:t>
            </a:fld>
            <a:endParaRPr lang="en-US"/>
          </a:p>
        </p:txBody>
      </p:sp>
    </p:spTree>
    <p:extLst>
      <p:ext uri="{BB962C8B-B14F-4D97-AF65-F5344CB8AC3E}">
        <p14:creationId xmlns:p14="http://schemas.microsoft.com/office/powerpoint/2010/main" val="254173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The primary themes that emerged from our analysis are : Belonging &amp; diversity, discipline, </a:t>
            </a:r>
            <a:r>
              <a:rPr lang="en-US" b="1" dirty="0" err="1"/>
              <a:t>schoolbased</a:t>
            </a:r>
            <a:r>
              <a:rPr lang="en-US" b="1" dirty="0"/>
              <a:t> relationships, and school climate.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Belonging &amp; Diversity:</a:t>
            </a:r>
            <a:r>
              <a:rPr lang="en-US" dirty="0"/>
              <a:t> </a:t>
            </a:r>
            <a:r>
              <a:rPr lang="en-US" sz="1800" dirty="0">
                <a:effectLst/>
                <a:latin typeface="Calibri" panose="020F0502020204030204" pitchFamily="34" charset="0"/>
                <a:ea typeface="Calibri" panose="020F0502020204030204" pitchFamily="34" charset="0"/>
                <a:cs typeface="Times New Roman" panose="02020603050405020304" pitchFamily="18" charset="0"/>
              </a:rPr>
              <a:t>To analyze how school communities talked about sense of belonging, the research team asked participants questions regarding their sense of belonging.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Students were asked questions like: Do you feel welcome at school?”, “Is school a place where you feel accepted and respected?”.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School staff were asked a different set of questions that addressed sense of belonging ( “What do you do to make this school a welcoming and safe environment for students of diverse backgrounds?” “How do you observe a teacher’s ability to connect with students?” “Are there things you do so each student and parent is fully engaged in this school?”).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that students reported that if you are not a part of the predominant community and religion, you are less likely to feel accepted. Others report that if you are different, peers will often give you a hard time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A total of ten students spoke to this theme. Additionally, there were 3 School Social Workers, three Principals, and three Assistant Principals who also responded with information regarding sense of belonging.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1" dirty="0"/>
          </a:p>
          <a:p>
            <a:pPr marL="0" indent="0">
              <a:buFont typeface="Arial" panose="020B0604020202020204" pitchFamily="34" charset="0"/>
              <a:buNone/>
            </a:pPr>
            <a:r>
              <a:rPr lang="en-US" b="1" dirty="0"/>
              <a:t>Discipline</a:t>
            </a:r>
            <a:r>
              <a:rPr lang="en-US" dirty="0"/>
              <a:t>- 9 students, 3 SSW, 3 principals and 3 assistant principals. Questions like “What are the school rules?” Have you ever been disciplined for breaking a school rule? What happens when you break the school rules, Who handles discipline, Does everyone receive the same discipline? What is your main goal with student discipline?</a:t>
            </a:r>
          </a:p>
          <a:p>
            <a:pPr marL="0" indent="0">
              <a:buFont typeface="Arial" panose="020B0604020202020204" pitchFamily="34" charset="0"/>
              <a:buNone/>
            </a:pPr>
            <a:r>
              <a:rPr lang="en-US" dirty="0"/>
              <a:t>To what extent do your student discipline procedures involve others? (teachers, parents, counselors).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Across schools students were divided about whether everyone is treated the same.</a:t>
            </a:r>
          </a:p>
          <a:p>
            <a:pPr marL="742950" marR="0" lvl="1" indent="-285750">
              <a:lnSpc>
                <a:spcPct val="107000"/>
              </a:lnSpc>
              <a:spcBef>
                <a:spcPts val="0"/>
              </a:spcBef>
              <a:spcAft>
                <a:spcPts val="800"/>
              </a:spcAft>
              <a:buFont typeface="Courier New" panose="02070309020205020404" pitchFamily="49" charset="0"/>
              <a:buChar char="o"/>
            </a:pPr>
            <a:r>
              <a:rPr lang="en-US" sz="1100" dirty="0">
                <a:effectLst/>
                <a:latin typeface="Calibri" panose="020F0502020204030204" pitchFamily="34" charset="0"/>
                <a:ea typeface="Calibri" panose="020F0502020204030204" pitchFamily="34" charset="0"/>
                <a:cs typeface="Times New Roman" panose="02020603050405020304" pitchFamily="18" charset="0"/>
              </a:rPr>
              <a:t>Fairview (HS 2) students believe that everyone is treated the same regardless of identities.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100" dirty="0">
                <a:effectLst/>
                <a:latin typeface="Calibri" panose="020F0502020204030204" pitchFamily="34" charset="0"/>
                <a:ea typeface="Calibri" panose="020F0502020204030204" pitchFamily="34" charset="0"/>
                <a:cs typeface="Times New Roman" panose="02020603050405020304" pitchFamily="18" charset="0"/>
              </a:rPr>
              <a:t>Student at Oak Groves (HS3) state that everyone is not treated the same, whether it is </a:t>
            </a:r>
            <a:r>
              <a:rPr lang="en-US" sz="1800" dirty="0">
                <a:effectLst/>
                <a:latin typeface="Calibri" panose="020F0502020204030204" pitchFamily="34" charset="0"/>
                <a:ea typeface="Calibri" panose="020F0502020204030204" pitchFamily="34" charset="0"/>
                <a:cs typeface="Times New Roman" panose="02020603050405020304" pitchFamily="18" charset="0"/>
              </a:rPr>
              <a:t>because they get in trouble a lot or because they are a “different genre” (popular, smart, etc.).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Three students mentioned that in-school suspension involves completing homework and other assignments and the discipline is largely a black and white issue. </a:t>
            </a:r>
          </a:p>
          <a:p>
            <a:pPr marL="171450" lvl="0" indent="-171450">
              <a:buFont typeface="Arial" panose="020B0604020202020204" pitchFamily="34" charset="0"/>
              <a:buChar char="•"/>
            </a:pPr>
            <a:r>
              <a:rPr lang="en-US" sz="1800" b="1" dirty="0">
                <a:effectLst/>
                <a:latin typeface="Calibri" panose="020F0502020204030204" pitchFamily="34" charset="0"/>
                <a:ea typeface="Calibri" panose="020F0502020204030204" pitchFamily="34" charset="0"/>
                <a:cs typeface="Times New Roman" panose="02020603050405020304" pitchFamily="18" charset="0"/>
              </a:rPr>
              <a:t>SWs across the schools </a:t>
            </a:r>
            <a:r>
              <a:rPr lang="en-US" sz="1800" dirty="0">
                <a:effectLst/>
                <a:latin typeface="Calibri" panose="020F0502020204030204" pitchFamily="34" charset="0"/>
                <a:ea typeface="Calibri" panose="020F0502020204030204" pitchFamily="34" charset="0"/>
                <a:cs typeface="Times New Roman" panose="02020603050405020304" pitchFamily="18" charset="0"/>
              </a:rPr>
              <a:t>are involved in discipline in different ways. – one SSW says they attend discipline meeting and help to identify underlying issues.  In another school the role of the SSW is to follow up- address root causes not just the behavior alone, and the last SSW says they give support the student and work with them to not get in trouble again. </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p>
            <a:pPr marL="171450" lvl="0" indent="-171450">
              <a:buFont typeface="Arial" panose="020B0604020202020204" pitchFamily="34" charset="0"/>
              <a:buChar char="•"/>
            </a:pPr>
            <a:r>
              <a:rPr lang="en-US" sz="1100" dirty="0">
                <a:effectLst/>
                <a:latin typeface="Calibri" panose="020F0502020204030204" pitchFamily="34" charset="0"/>
                <a:cs typeface="Times New Roman" panose="02020603050405020304" pitchFamily="18" charset="0"/>
              </a:rPr>
              <a:t>Assistant Principles- described their jobs as handling student discipline and having SSW address the root causes.  They discuss the role of  RJ very differently where one says RJ is to address the root problem one </a:t>
            </a:r>
            <a:r>
              <a:rPr lang="en-US" sz="1100" dirty="0" err="1">
                <a:effectLst/>
                <a:latin typeface="Calibri" panose="020F0502020204030204" pitchFamily="34" charset="0"/>
                <a:cs typeface="Times New Roman" panose="02020603050405020304" pitchFamily="18" charset="0"/>
              </a:rPr>
              <a:t>sayas</a:t>
            </a:r>
            <a:r>
              <a:rPr lang="en-US" sz="1100" dirty="0">
                <a:effectLst/>
                <a:latin typeface="Calibri" panose="020F0502020204030204" pitchFamily="34" charset="0"/>
                <a:cs typeface="Times New Roman" panose="02020603050405020304" pitchFamily="18" charset="0"/>
              </a:rPr>
              <a:t> RJ is having students write apology letters in in school suspension, and one says RJ is about restoring relationships. </a:t>
            </a:r>
            <a:endParaRPr lang="en-US" dirty="0"/>
          </a:p>
          <a:p>
            <a:r>
              <a:rPr lang="en-US" sz="1800" dirty="0">
                <a:effectLst/>
                <a:latin typeface="Calibri" panose="020F0502020204030204" pitchFamily="34" charset="0"/>
                <a:ea typeface="Calibri" panose="020F0502020204030204" pitchFamily="34" charset="0"/>
                <a:cs typeface="Times New Roman" panose="02020603050405020304" pitchFamily="18" charset="0"/>
              </a:rPr>
              <a:t>Principals state that the goal to discipline is different. </a:t>
            </a:r>
          </a:p>
          <a:p>
            <a:pPr marL="742950" marR="0" lvl="1" indent="-285750">
              <a:lnSpc>
                <a:spcPct val="107000"/>
              </a:lnSpc>
              <a:spcBef>
                <a:spcPts val="0"/>
              </a:spcBef>
              <a:spcAft>
                <a:spcPts val="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JS (HS 3) states that the goal is to help students learn to do something different or better next time. </a:t>
            </a:r>
          </a:p>
          <a:p>
            <a:pPr marL="742950" marR="0" lvl="1" indent="-285750">
              <a:lnSpc>
                <a:spcPct val="107000"/>
              </a:lnSpc>
              <a:spcBef>
                <a:spcPts val="0"/>
              </a:spcBef>
              <a:spcAft>
                <a:spcPts val="800"/>
              </a:spcAft>
              <a:buFont typeface="Courier New" panose="02070309020205020404" pitchFamily="49" charset="0"/>
              <a:buChar char="o"/>
            </a:pPr>
            <a:r>
              <a:rPr lang="en-US" sz="1800" dirty="0">
                <a:effectLst/>
                <a:latin typeface="Calibri" panose="020F0502020204030204" pitchFamily="34" charset="0"/>
                <a:ea typeface="Calibri" panose="020F0502020204030204" pitchFamily="34" charset="0"/>
                <a:cs typeface="Times New Roman" panose="02020603050405020304" pitchFamily="18" charset="0"/>
              </a:rPr>
              <a:t>RP (HS 1) states that the goal is to keep students in school. </a:t>
            </a:r>
          </a:p>
          <a:p>
            <a:pPr marL="285750" indent="-285750">
              <a:buFont typeface="Arial" panose="020B0604020202020204" pitchFamily="34" charset="0"/>
              <a:buChar char="•"/>
            </a:pPr>
            <a:endParaRPr lang="en-US" sz="1800" dirty="0">
              <a:effectLst/>
              <a:latin typeface="Calibri" panose="020F0502020204030204" pitchFamily="34" charset="0"/>
              <a:cs typeface="Times New Roman" panose="02020603050405020304" pitchFamily="18" charset="0"/>
            </a:endParaRPr>
          </a:p>
          <a:p>
            <a:r>
              <a:rPr lang="en-US" sz="1800" b="1" dirty="0">
                <a:effectLst/>
                <a:latin typeface="Calibri" panose="020F0502020204030204" pitchFamily="34" charset="0"/>
                <a:cs typeface="Times New Roman" panose="02020603050405020304" pitchFamily="18" charset="0"/>
              </a:rPr>
              <a:t>School Based Relationships</a:t>
            </a:r>
            <a:r>
              <a:rPr lang="en-US" sz="1800" dirty="0">
                <a:effectLst/>
                <a:latin typeface="Calibri" panose="020F0502020204030204" pitchFamily="34" charset="0"/>
                <a:cs typeface="Times New Roman" panose="02020603050405020304" pitchFamily="18" charset="0"/>
              </a:rPr>
              <a:t>: 10 students, 3SSW/1 Counselors, 2 Principals, 3 Assist. Principals</a:t>
            </a:r>
          </a:p>
          <a:p>
            <a:pPr marL="342900" marR="0" lvl="0" indent="-342900">
              <a:lnSpc>
                <a:spcPct val="107000"/>
              </a:lnSpc>
              <a:spcBef>
                <a:spcPts val="0"/>
              </a:spcBef>
              <a:spcAft>
                <a:spcPts val="0"/>
              </a:spcAft>
              <a:buFont typeface="+mj-lt"/>
              <a:buAutoNum type="arabicPeriod"/>
            </a:pPr>
            <a:r>
              <a:rPr lang="en-US" sz="1800" b="1" dirty="0">
                <a:effectLst/>
                <a:latin typeface="Calibri" panose="020F0502020204030204" pitchFamily="34" charset="0"/>
                <a:cs typeface="Times New Roman" panose="02020603050405020304" pitchFamily="18" charset="0"/>
              </a:rPr>
              <a:t>Students</a:t>
            </a:r>
            <a:r>
              <a:rPr lang="en-US" sz="1800" dirty="0">
                <a:effectLst/>
                <a:latin typeface="Calibri" panose="020F0502020204030204" pitchFamily="34" charset="0"/>
                <a:cs typeface="Times New Roman" panose="02020603050405020304" pitchFamily="18" charset="0"/>
              </a:rPr>
              <a:t>- were asked questions like: Do students treat each other well? </a:t>
            </a:r>
            <a:r>
              <a:rPr lang="en-US" sz="1800" dirty="0">
                <a:solidFill>
                  <a:srgbClr val="000000"/>
                </a:solidFill>
                <a:effectLst/>
                <a:latin typeface="Times New Roman" panose="02020603050405020304" pitchFamily="18" charset="0"/>
                <a:ea typeface="Calibri" panose="020F0502020204030204" pitchFamily="34" charset="0"/>
              </a:rPr>
              <a:t>Do you feel that teachers/principal treat you and your friends/classmates with respect? How would you describe the school culture and climate?</a:t>
            </a: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latin typeface="Times New Roman" panose="02020603050405020304" pitchFamily="18" charset="0"/>
                <a:ea typeface="Calibri" panose="020F0502020204030204" pitchFamily="34" charset="0"/>
              </a:rPr>
              <a:t>before and after RJ/Peacemaking were implemented?  </a:t>
            </a:r>
          </a:p>
          <a:p>
            <a:pPr marL="342900" marR="0" lvl="0" indent="-342900">
              <a:lnSpc>
                <a:spcPct val="107000"/>
              </a:lnSpc>
              <a:spcBef>
                <a:spcPts val="0"/>
              </a:spcBef>
              <a:spcAft>
                <a:spcPts val="0"/>
              </a:spcAft>
              <a:buFont typeface="Symbol" panose="05050102010706020507" pitchFamily="18" charset="2"/>
              <a:buChar char=""/>
            </a:pPr>
            <a:r>
              <a:rPr lang="en-US" sz="1800" dirty="0">
                <a:solidFill>
                  <a:srgbClr val="000000"/>
                </a:solidFill>
                <a:effectLst/>
                <a:latin typeface="Times New Roman" panose="02020603050405020304" pitchFamily="18" charset="0"/>
                <a:ea typeface="Calibri" panose="020F0502020204030204" pitchFamily="34" charset="0"/>
              </a:rPr>
              <a:t>Do you think RJ/Peacemaking have influenced the school culture and climate?  The way students and parent engage in school?  If so, how?  If not, why not?</a:t>
            </a:r>
          </a:p>
          <a:p>
            <a:pPr marL="285750" indent="-285750">
              <a:buFont typeface="Arial" panose="020B0604020202020204" pitchFamily="34" charset="0"/>
              <a:buChar char="•"/>
            </a:pPr>
            <a:r>
              <a:rPr lang="en-US" sz="1800" dirty="0">
                <a:effectLst/>
                <a:latin typeface="Calibri" panose="020F0502020204030204" pitchFamily="34" charset="0"/>
                <a:cs typeface="Times New Roman" panose="02020603050405020304" pitchFamily="18" charset="0"/>
              </a:rPr>
              <a:t>Many (</a:t>
            </a:r>
            <a:r>
              <a:rPr lang="en-US" sz="1800" dirty="0" err="1">
                <a:effectLst/>
                <a:latin typeface="Calibri" panose="020F0502020204030204" pitchFamily="34" charset="0"/>
                <a:cs typeface="Times New Roman" panose="02020603050405020304" pitchFamily="18" charset="0"/>
              </a:rPr>
              <a:t>Oakgrove</a:t>
            </a:r>
            <a:r>
              <a:rPr lang="en-US" sz="1800" dirty="0">
                <a:effectLst/>
                <a:latin typeface="Calibri" panose="020F0502020204030204" pitchFamily="34" charset="0"/>
                <a:cs typeface="Times New Roman" panose="02020603050405020304" pitchFamily="18" charset="0"/>
              </a:rPr>
              <a:t>) students talked about how they went to school and tried to mind their own business and not get in trouble. </a:t>
            </a:r>
          </a:p>
          <a:p>
            <a:pPr marL="285750" indent="-285750">
              <a:buFont typeface="Arial" panose="020B0604020202020204" pitchFamily="34" charset="0"/>
              <a:buChar char="•"/>
            </a:pPr>
            <a:r>
              <a:rPr lang="en-US" sz="1800" dirty="0">
                <a:effectLst/>
                <a:latin typeface="Calibri" panose="020F0502020204030204" pitchFamily="34" charset="0"/>
                <a:cs typeface="Times New Roman" panose="02020603050405020304" pitchFamily="18" charset="0"/>
              </a:rPr>
              <a:t>Participants from One (Fairview) school described their school as family and tight bond with one another.</a:t>
            </a:r>
          </a:p>
          <a:p>
            <a:pPr marL="285750" indent="-285750">
              <a:buFont typeface="Arial" panose="020B0604020202020204" pitchFamily="34" charset="0"/>
              <a:buChar char="•"/>
            </a:pPr>
            <a:r>
              <a:rPr lang="en-US" sz="1800" dirty="0">
                <a:effectLst/>
                <a:latin typeface="Calibri" panose="020F0502020204030204" pitchFamily="34" charset="0"/>
                <a:cs typeface="Times New Roman" panose="02020603050405020304" pitchFamily="18" charset="0"/>
              </a:rPr>
              <a:t>Students at one high school (Lincoln)- talked about being bullied and that there are some teachers/administrators who help and some that do not. </a:t>
            </a:r>
          </a:p>
          <a:p>
            <a:pPr marL="285750" indent="-285750">
              <a:buFont typeface="Arial" panose="020B0604020202020204" pitchFamily="34" charset="0"/>
              <a:buChar char="•"/>
            </a:pPr>
            <a:endParaRPr lang="en-US" sz="1800" dirty="0">
              <a:effectLst/>
              <a:latin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n-US" sz="1800" b="1" dirty="0">
                <a:effectLst/>
                <a:latin typeface="Calibri" panose="020F0502020204030204" pitchFamily="34" charset="0"/>
                <a:cs typeface="Times New Roman" panose="02020603050405020304" pitchFamily="18" charset="0"/>
              </a:rPr>
              <a:t>SSW</a:t>
            </a:r>
            <a:r>
              <a:rPr lang="en-US" sz="1800" dirty="0">
                <a:effectLst/>
                <a:latin typeface="Calibri" panose="020F0502020204030204" pitchFamily="34" charset="0"/>
                <a:cs typeface="Times New Roman" panose="02020603050405020304" pitchFamily="18" charset="0"/>
              </a:rPr>
              <a:t>- discuss the importance of connecting with students and finding ways to support students that are facing traumatic events in their lives (past and current). </a:t>
            </a:r>
          </a:p>
          <a:p>
            <a:endParaRPr lang="en-US" sz="1800" dirty="0">
              <a:effectLst/>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dirty="0">
                <a:effectLst/>
                <a:latin typeface="Calibri" panose="020F0502020204030204" pitchFamily="34" charset="0"/>
                <a:cs typeface="Times New Roman" panose="02020603050405020304" pitchFamily="18" charset="0"/>
              </a:rPr>
              <a:t>2 Principals place students at forefront of importance. Building relationship with them is critical.  </a:t>
            </a:r>
          </a:p>
          <a:p>
            <a:pPr marL="285750" indent="-285750">
              <a:buFont typeface="Arial" panose="020B0604020202020204" pitchFamily="34" charset="0"/>
              <a:buChar char="•"/>
            </a:pPr>
            <a:r>
              <a:rPr lang="en-US" sz="1800" dirty="0">
                <a:effectLst/>
                <a:latin typeface="Calibri" panose="020F0502020204030204" pitchFamily="34" charset="0"/>
                <a:cs typeface="Times New Roman" panose="02020603050405020304" pitchFamily="18" charset="0"/>
              </a:rPr>
              <a:t>Assistant Principals – talked more about the important role of the teacher and how their connection with teachers is important and how teachers need more support to do their job. </a:t>
            </a:r>
          </a:p>
          <a:p>
            <a:pPr marL="285750" indent="-285750">
              <a:buFont typeface="Arial" panose="020B0604020202020204" pitchFamily="34" charset="0"/>
              <a:buChar char="•"/>
            </a:pPr>
            <a:endParaRPr lang="en-US" sz="1800" dirty="0">
              <a:effectLst/>
              <a:latin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n-US" sz="1800" b="1" dirty="0">
                <a:effectLst/>
                <a:latin typeface="Calibri" panose="020F0502020204030204" pitchFamily="34" charset="0"/>
                <a:cs typeface="Times New Roman" panose="02020603050405020304" pitchFamily="18" charset="0"/>
              </a:rPr>
              <a:t>School Climate </a:t>
            </a:r>
            <a:r>
              <a:rPr lang="en-US" sz="1800" dirty="0">
                <a:effectLst/>
                <a:latin typeface="Calibri" panose="020F0502020204030204" pitchFamily="34" charset="0"/>
                <a:cs typeface="Times New Roman" panose="02020603050405020304" pitchFamily="18" charset="0"/>
              </a:rPr>
              <a:t>– 6 students, 3 SSW, 3 principals, 3 assist principals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dirty="0">
                <a:effectLst/>
                <a:latin typeface="Calibri" panose="020F0502020204030204" pitchFamily="34" charset="0"/>
                <a:cs typeface="Times New Roman" panose="02020603050405020304" pitchFamily="18" charset="0"/>
              </a:rPr>
              <a:t>Questions like: </a:t>
            </a:r>
            <a:r>
              <a:rPr lang="en-US" sz="1800" dirty="0">
                <a:solidFill>
                  <a:srgbClr val="000000"/>
                </a:solidFill>
                <a:effectLst/>
                <a:latin typeface="Times New Roman" panose="02020603050405020304" pitchFamily="18" charset="0"/>
                <a:ea typeface="Calibri" panose="020F0502020204030204" pitchFamily="34" charset="0"/>
              </a:rPr>
              <a:t>In school, do you ever talk about the way your actions will affect others?  And how to be a good person? </a:t>
            </a:r>
            <a:r>
              <a:rPr lang="en-US" sz="1800" dirty="0">
                <a:effectLst/>
                <a:latin typeface="Calibri" panose="020F0502020204030204" pitchFamily="34" charset="0"/>
                <a:ea typeface="Calibri" panose="020F0502020204030204" pitchFamily="34" charset="0"/>
                <a:cs typeface="Times New Roman" panose="02020603050405020304" pitchFamily="18" charset="0"/>
              </a:rPr>
              <a:t>Is school a place where you feel accepted and respected? Does your school set clear rules for behavior? </a:t>
            </a:r>
            <a:r>
              <a:rPr lang="en-US" sz="1800" dirty="0">
                <a:solidFill>
                  <a:srgbClr val="000000"/>
                </a:solidFill>
                <a:effectLst/>
                <a:latin typeface="Times New Roman" panose="02020603050405020304" pitchFamily="18" charset="0"/>
                <a:ea typeface="Calibri" panose="020F0502020204030204" pitchFamily="34" charset="0"/>
              </a:rPr>
              <a:t>What are the attributes of school culture that are important to you? How would you as the leader establish or enhance the school culture for faculty and students?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800" dirty="0">
              <a:solidFill>
                <a:srgbClr val="000000"/>
              </a:solidFill>
              <a:effectLst/>
              <a:latin typeface="Times New Roman" panose="02020603050405020304" pitchFamily="18" charset="0"/>
              <a:ea typeface="Calibri" panose="020F0502020204030204" pitchFamily="34" charset="0"/>
            </a:endParaRPr>
          </a:p>
          <a:p>
            <a:pPr marL="0" indent="0">
              <a:buFont typeface="Arial" panose="020B0604020202020204" pitchFamily="34" charset="0"/>
              <a:buNone/>
            </a:pPr>
            <a:endParaRPr lang="en-US" sz="1800" dirty="0">
              <a:effectLst/>
              <a:latin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800" b="1" dirty="0">
                <a:effectLst/>
                <a:latin typeface="Calibri" panose="020F0502020204030204" pitchFamily="34" charset="0"/>
                <a:cs typeface="Times New Roman" panose="02020603050405020304" pitchFamily="18" charset="0"/>
              </a:rPr>
              <a:t>Student</a:t>
            </a:r>
            <a:r>
              <a:rPr lang="en-US" sz="1800" dirty="0">
                <a:effectLst/>
                <a:latin typeface="Calibri" panose="020F0502020204030204" pitchFamily="34" charset="0"/>
                <a:cs typeface="Times New Roman" panose="02020603050405020304" pitchFamily="18" charset="0"/>
              </a:rPr>
              <a:t>s: </a:t>
            </a:r>
            <a:r>
              <a:rPr lang="en-US" sz="1800" dirty="0">
                <a:effectLst/>
                <a:latin typeface="Calibri" panose="020F0502020204030204" pitchFamily="34" charset="0"/>
                <a:ea typeface="Calibri" panose="020F0502020204030204" pitchFamily="34" charset="0"/>
                <a:cs typeface="Times New Roman" panose="02020603050405020304" pitchFamily="18" charset="0"/>
              </a:rPr>
              <a:t>All but one student report disruptive classrooms or disrespect towards teachers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Students are recognized for good behavior through many of the school incentive programs . </a:t>
            </a:r>
          </a:p>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Students have different experiences with bullying. </a:t>
            </a:r>
          </a:p>
          <a:p>
            <a:pPr marL="0" indent="0">
              <a:buFont typeface="Arial" panose="020B0604020202020204" pitchFamily="34" charset="0"/>
              <a:buNone/>
            </a:pPr>
            <a:r>
              <a:rPr lang="en-US" sz="1800" dirty="0">
                <a:effectLst/>
                <a:latin typeface="Calibri" panose="020F0502020204030204" pitchFamily="34" charset="0"/>
                <a:cs typeface="Times New Roman" panose="02020603050405020304" pitchFamily="18" charset="0"/>
              </a:rPr>
              <a:t>SSW: </a:t>
            </a:r>
            <a:r>
              <a:rPr lang="en-US" sz="1800" dirty="0">
                <a:effectLst/>
                <a:latin typeface="Calibri" panose="020F0502020204030204" pitchFamily="34" charset="0"/>
                <a:ea typeface="Calibri" panose="020F0502020204030204" pitchFamily="34" charset="0"/>
                <a:cs typeface="Times New Roman" panose="02020603050405020304" pitchFamily="18" charset="0"/>
              </a:rPr>
              <a:t>The school climate is benefited by RJ and discussed the importance of teachers and students having positive relationships. </a:t>
            </a:r>
          </a:p>
          <a:p>
            <a:pPr marL="0" indent="0">
              <a:buFont typeface="Arial" panose="020B0604020202020204" pitchFamily="34" charse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cap="small" spc="25" dirty="0">
                <a:solidFill>
                  <a:srgbClr val="5B9BD5"/>
                </a:solidFill>
                <a:effectLst/>
                <a:latin typeface="Calibri" panose="020F0502020204030204" pitchFamily="34" charset="0"/>
                <a:ea typeface="Times New Roman" panose="02020603050405020304" pitchFamily="18" charset="0"/>
                <a:cs typeface="Times New Roman" panose="02020603050405020304" pitchFamily="18" charset="0"/>
              </a:rPr>
              <a:t>principal and assistant principal) say similar things regarding what they feel is important for school climate which is academics, involvement in extracurricular activities, and teacher relationships. Some admin mention making sure student needs are being met and offering a welcoming entrance to a school.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As part of the general themes form school climate it was implied that when admin is not on board with RJ practices, or does not fully understand the correct way to implement RJ practices in the school, then it is a barrier for school staff to practice RJ. </a:t>
            </a:r>
          </a:p>
          <a:p>
            <a:pPr marL="0" indent="0">
              <a:buFont typeface="Arial" panose="020B0604020202020204" pitchFamily="34" charse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Font typeface="Arial" panose="020B0604020202020204" pitchFamily="34" charset="0"/>
              <a:buNone/>
            </a:pPr>
            <a:endParaRPr lang="en-US" sz="1800" dirty="0">
              <a:effectLst/>
              <a:latin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291664A-0EB4-4140-9A3F-B1E8407C0A4B}" type="slidenum">
              <a:rPr lang="en-US" smtClean="0"/>
              <a:t>7</a:t>
            </a:fld>
            <a:endParaRPr lang="en-US"/>
          </a:p>
        </p:txBody>
      </p:sp>
    </p:spTree>
    <p:extLst>
      <p:ext uri="{BB962C8B-B14F-4D97-AF65-F5344CB8AC3E}">
        <p14:creationId xmlns:p14="http://schemas.microsoft.com/office/powerpoint/2010/main" val="367597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t>Analysis- </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Our findings were i</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nconclusive</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about the ways RJ improves school-based relationships. </a:t>
            </a:r>
          </a:p>
          <a:p>
            <a:r>
              <a:rPr lang="en-US" sz="1800" dirty="0">
                <a:effectLst/>
                <a:latin typeface="Calibri" panose="020F0502020204030204" pitchFamily="34" charset="0"/>
                <a:ea typeface="Times New Roman" panose="02020603050405020304" pitchFamily="18" charset="0"/>
                <a:cs typeface="Times New Roman" panose="02020603050405020304" pitchFamily="18" charset="0"/>
              </a:rPr>
              <a:t>Our analysis revealed that the implementation of RJ had not yet infiltrated the school culture and climate of any of the high schools we studied. We determined this by the variety of responses made by study participants and whether there was a common language in how they described their school environments as welcoming, positive and inclusive-</a:t>
            </a:r>
          </a:p>
          <a:p>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Although this is not what we expected, it was not totally surprising because when we interviewed participants, the district was in the fourth year of implementing RJ which is considered </a:t>
            </a: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the early stages</a:t>
            </a: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 Research shows us that systemwide change takes multiple years (5-8yrs) to implement and even longer to sustain over time so the fact that there are any movements occurring within the schools after four years is progress. </a:t>
            </a:r>
          </a:p>
          <a:p>
            <a:pPr marL="285750" indent="-285750">
              <a:buFont typeface="Arial" panose="020B0604020202020204" pitchFamily="34" charset="0"/>
              <a:buChar char="•"/>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What we did find, it that the restorative justice philosophy existed in individual people- such as the school social workers/student advocates. They often used a common language, such as getting to the “root cause” of problem.</a:t>
            </a:r>
          </a:p>
          <a:p>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b="1" dirty="0"/>
              <a:t>Lastly, our findings indicate that Systemic change is still needed: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dirty="0">
                <a:solidFill>
                  <a:srgbClr val="1B1B1B"/>
                </a:solidFill>
                <a:effectLst/>
                <a:latin typeface="Calibri" panose="020F0502020204030204" pitchFamily="34" charset="0"/>
                <a:cs typeface="Times New Roman" panose="02020603050405020304" pitchFamily="18" charset="0"/>
              </a:rPr>
              <a:t>The schools have some awareness that a paradigm shift, from punitive to relational discipline must come from the top down- where the school administration and leadership are driving this change and not the sole responsibility of the school social worker, which was sometimes the case.</a:t>
            </a:r>
          </a:p>
          <a:p>
            <a:pPr marL="171450" indent="-171450">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To fully implement RJ in schools, the community must also be involved and have buy-in to the paradigm shift. </a:t>
            </a:r>
          </a:p>
          <a:p>
            <a:endParaRPr lang="en-US" dirty="0"/>
          </a:p>
        </p:txBody>
      </p:sp>
      <p:sp>
        <p:nvSpPr>
          <p:cNvPr id="4" name="Slide Number Placeholder 3"/>
          <p:cNvSpPr>
            <a:spLocks noGrp="1"/>
          </p:cNvSpPr>
          <p:nvPr>
            <p:ph type="sldNum" sz="quarter" idx="5"/>
          </p:nvPr>
        </p:nvSpPr>
        <p:spPr/>
        <p:txBody>
          <a:bodyPr/>
          <a:lstStyle/>
          <a:p>
            <a:fld id="{F291664A-0EB4-4140-9A3F-B1E8407C0A4B}" type="slidenum">
              <a:rPr lang="en-US" smtClean="0"/>
              <a:t>8</a:t>
            </a:fld>
            <a:endParaRPr lang="en-US"/>
          </a:p>
        </p:txBody>
      </p:sp>
    </p:spTree>
    <p:extLst>
      <p:ext uri="{BB962C8B-B14F-4D97-AF65-F5344CB8AC3E}">
        <p14:creationId xmlns:p14="http://schemas.microsoft.com/office/powerpoint/2010/main" val="1658943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Any comments or questions?</a:t>
            </a:r>
          </a:p>
        </p:txBody>
      </p:sp>
      <p:sp>
        <p:nvSpPr>
          <p:cNvPr id="4" name="Slide Number Placeholder 3"/>
          <p:cNvSpPr>
            <a:spLocks noGrp="1"/>
          </p:cNvSpPr>
          <p:nvPr>
            <p:ph type="sldNum" sz="quarter" idx="5"/>
          </p:nvPr>
        </p:nvSpPr>
        <p:spPr/>
        <p:txBody>
          <a:bodyPr/>
          <a:lstStyle/>
          <a:p>
            <a:fld id="{F291664A-0EB4-4140-9A3F-B1E8407C0A4B}" type="slidenum">
              <a:rPr lang="en-US" smtClean="0"/>
              <a:t>9</a:t>
            </a:fld>
            <a:endParaRPr lang="en-US"/>
          </a:p>
        </p:txBody>
      </p:sp>
    </p:spTree>
    <p:extLst>
      <p:ext uri="{BB962C8B-B14F-4D97-AF65-F5344CB8AC3E}">
        <p14:creationId xmlns:p14="http://schemas.microsoft.com/office/powerpoint/2010/main" val="293252845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49752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2250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00847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88684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3778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800967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956694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295691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11/15/2022</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3063264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52717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11/15/2022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8400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60948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11/15/2022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08749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11/15/2022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32237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11/15/2022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723298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592813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11/15/2022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53310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11/15/2022</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4190543115"/>
      </p:ext>
    </p:extLst>
  </p:cSld>
  <p:clrMap bg1="dk1" tx1="lt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2" r:id="rId14"/>
    <p:sldLayoutId id="2147483673" r:id="rId15"/>
    <p:sldLayoutId id="2147483674" r:id="rId16"/>
    <p:sldLayoutId id="214748367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64160"/>
            <a:ext cx="9144000" cy="2387600"/>
          </a:xfrm>
        </p:spPr>
        <p:txBody>
          <a:bodyPr>
            <a:normAutofit/>
          </a:bodyPr>
          <a:lstStyle/>
          <a:p>
            <a:r>
              <a:rPr lang="en-US" dirty="0"/>
              <a:t>Restorative Justice Practices and Relationships in 3 Rural High Schools</a:t>
            </a:r>
          </a:p>
        </p:txBody>
      </p:sp>
      <p:sp>
        <p:nvSpPr>
          <p:cNvPr id="3" name="Subtitle 2"/>
          <p:cNvSpPr>
            <a:spLocks noGrp="1"/>
          </p:cNvSpPr>
          <p:nvPr>
            <p:ph type="subTitle" idx="1"/>
          </p:nvPr>
        </p:nvSpPr>
        <p:spPr>
          <a:xfrm>
            <a:off x="838200" y="3048000"/>
            <a:ext cx="11170920" cy="3398519"/>
          </a:xfrm>
        </p:spPr>
        <p:txBody>
          <a:bodyPr>
            <a:normAutofit/>
          </a:bodyPr>
          <a:lstStyle/>
          <a:p>
            <a:pPr algn="l"/>
            <a:r>
              <a:rPr lang="en-US" sz="2200" dirty="0"/>
              <a:t>Continuation Request and Annual Report </a:t>
            </a:r>
            <a:r>
              <a:rPr lang="en-US" sz="2200" dirty="0">
                <a:effectLst/>
                <a:latin typeface="+mj-lt"/>
                <a:ea typeface="Times New Roman" panose="02020603050405020304" pitchFamily="18" charset="0"/>
              </a:rPr>
              <a:t>Annual Report for NNR-19-349T</a:t>
            </a:r>
          </a:p>
          <a:p>
            <a:pPr algn="l"/>
            <a:r>
              <a:rPr lang="en-US" sz="2200" dirty="0">
                <a:solidFill>
                  <a:srgbClr val="000000"/>
                </a:solidFill>
                <a:effectLst/>
                <a:latin typeface="Times New Roman" panose="02020603050405020304" pitchFamily="18" charset="0"/>
                <a:ea typeface="Times New Roman" panose="02020603050405020304" pitchFamily="18" charset="0"/>
              </a:rPr>
              <a:t>NNR-19-349TAA</a:t>
            </a:r>
            <a:r>
              <a:rPr lang="en-US" sz="2200" dirty="0"/>
              <a:t>November 8, 2022- SJSD Board Meeting</a:t>
            </a:r>
          </a:p>
          <a:p>
            <a:endParaRPr lang="en-US" sz="2700" dirty="0"/>
          </a:p>
          <a:p>
            <a:r>
              <a:rPr lang="en-US" dirty="0"/>
              <a:t>Tasha Seneca Keyes, PhD, MSW</a:t>
            </a:r>
          </a:p>
          <a:p>
            <a:r>
              <a:rPr lang="en-US" dirty="0"/>
              <a:t>Aundrea Dilanchian, MSW, PhD Student</a:t>
            </a:r>
          </a:p>
          <a:p>
            <a:r>
              <a:rPr lang="en-US" dirty="0"/>
              <a:t>Irina Riverman, MSW, CSW</a:t>
            </a:r>
          </a:p>
          <a:p>
            <a:r>
              <a:rPr lang="en-US" dirty="0"/>
              <a:t>Nicole Plumb, MSW, MPH</a:t>
            </a:r>
          </a:p>
          <a:p>
            <a:endParaRPr lang="en-US" dirty="0"/>
          </a:p>
        </p:txBody>
      </p:sp>
    </p:spTree>
    <p:extLst>
      <p:ext uri="{BB962C8B-B14F-4D97-AF65-F5344CB8AC3E}">
        <p14:creationId xmlns:p14="http://schemas.microsoft.com/office/powerpoint/2010/main" val="4057227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3"/>
          <a:stretch>
            <a:fillRect/>
          </a:stretch>
        </p:blipFill>
        <p:spPr>
          <a:xfrm>
            <a:off x="737754" y="542409"/>
            <a:ext cx="5216237" cy="5855964"/>
          </a:xfrm>
          <a:prstGeom prst="rect">
            <a:avLst/>
          </a:prstGeom>
        </p:spPr>
      </p:pic>
      <p:sp>
        <p:nvSpPr>
          <p:cNvPr id="4" name="Content Placeholder 3"/>
          <p:cNvSpPr>
            <a:spLocks noGrp="1"/>
          </p:cNvSpPr>
          <p:nvPr>
            <p:ph sz="half" idx="2"/>
          </p:nvPr>
        </p:nvSpPr>
        <p:spPr>
          <a:xfrm>
            <a:off x="6192981" y="2057400"/>
            <a:ext cx="5181600" cy="4340973"/>
          </a:xfrm>
        </p:spPr>
        <p:txBody>
          <a:bodyPr>
            <a:normAutofit lnSpcReduction="10000"/>
          </a:bodyPr>
          <a:lstStyle/>
          <a:p>
            <a:r>
              <a:rPr lang="en-US" dirty="0"/>
              <a:t>Discipline in U.S. Public Schools – exclusionary, social control </a:t>
            </a:r>
          </a:p>
          <a:p>
            <a:pPr marL="0" indent="0">
              <a:buNone/>
            </a:pPr>
            <a:r>
              <a:rPr lang="en-US" sz="1200" dirty="0"/>
              <a:t>		</a:t>
            </a:r>
            <a:r>
              <a:rPr lang="en-US" sz="1600" dirty="0"/>
              <a:t>(Gregory, Skiba, &amp; </a:t>
            </a:r>
            <a:r>
              <a:rPr lang="en-US" sz="1600" dirty="0" err="1"/>
              <a:t>Noguera</a:t>
            </a:r>
            <a:r>
              <a:rPr lang="en-US" sz="1600" dirty="0"/>
              <a:t>, 2010)</a:t>
            </a:r>
          </a:p>
          <a:p>
            <a:endParaRPr lang="en-US" sz="2000" dirty="0"/>
          </a:p>
          <a:p>
            <a:pPr lvl="1"/>
            <a:r>
              <a:rPr lang="en-US" dirty="0"/>
              <a:t>Increase student defiance</a:t>
            </a:r>
          </a:p>
          <a:p>
            <a:pPr lvl="1"/>
            <a:r>
              <a:rPr lang="en-US" dirty="0"/>
              <a:t>Decrease Sense of Belonging</a:t>
            </a:r>
          </a:p>
          <a:p>
            <a:pPr lvl="1"/>
            <a:r>
              <a:rPr lang="en-US" dirty="0"/>
              <a:t>Diminished capacity to engage in school community</a:t>
            </a:r>
          </a:p>
          <a:p>
            <a:endParaRPr lang="en-US" dirty="0"/>
          </a:p>
          <a:p>
            <a:r>
              <a:rPr lang="en-US" dirty="0"/>
              <a:t>Disproportionality affects students of color and students with disabilities. </a:t>
            </a:r>
          </a:p>
          <a:p>
            <a:endParaRPr lang="en-US" dirty="0"/>
          </a:p>
          <a:p>
            <a:endParaRPr lang="en-US" dirty="0"/>
          </a:p>
        </p:txBody>
      </p:sp>
    </p:spTree>
    <p:extLst>
      <p:ext uri="{BB962C8B-B14F-4D97-AF65-F5344CB8AC3E}">
        <p14:creationId xmlns:p14="http://schemas.microsoft.com/office/powerpoint/2010/main" val="2504625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08610" y="184260"/>
            <a:ext cx="11443168" cy="6220006"/>
          </a:xfrm>
          <a:prstGeom prst="rect">
            <a:avLst/>
          </a:prstGeom>
        </p:spPr>
      </p:pic>
      <p:pic>
        <p:nvPicPr>
          <p:cNvPr id="4" name="Picture 3"/>
          <p:cNvPicPr>
            <a:picLocks noChangeAspect="1"/>
          </p:cNvPicPr>
          <p:nvPr/>
        </p:nvPicPr>
        <p:blipFill>
          <a:blip r:embed="rId4"/>
          <a:stretch>
            <a:fillRect/>
          </a:stretch>
        </p:blipFill>
        <p:spPr>
          <a:xfrm>
            <a:off x="3657601" y="1038814"/>
            <a:ext cx="4785775" cy="493819"/>
          </a:xfrm>
          <a:prstGeom prst="rect">
            <a:avLst/>
          </a:prstGeom>
        </p:spPr>
      </p:pic>
      <p:sp>
        <p:nvSpPr>
          <p:cNvPr id="5" name="TextBox 4"/>
          <p:cNvSpPr txBox="1"/>
          <p:nvPr/>
        </p:nvSpPr>
        <p:spPr>
          <a:xfrm>
            <a:off x="261854" y="6273225"/>
            <a:ext cx="11536680" cy="584775"/>
          </a:xfrm>
          <a:prstGeom prst="rect">
            <a:avLst/>
          </a:prstGeom>
          <a:solidFill>
            <a:schemeClr val="accent4"/>
          </a:solidFill>
        </p:spPr>
        <p:txBody>
          <a:bodyPr wrap="square" rtlCol="0">
            <a:spAutoFit/>
          </a:bodyPr>
          <a:lstStyle/>
          <a:p>
            <a:pPr algn="ctr"/>
            <a:r>
              <a:rPr lang="en-US" sz="1600" dirty="0"/>
              <a:t>IES:NCES Status and Trends in Education of Racial and Ethnic Groups (2019) </a:t>
            </a:r>
          </a:p>
          <a:p>
            <a:pPr algn="ctr"/>
            <a:r>
              <a:rPr lang="en-US" sz="1600" dirty="0"/>
              <a:t> https://nces.ed.gov/programs/raceindicators/indicator_rda.asp</a:t>
            </a:r>
          </a:p>
        </p:txBody>
      </p:sp>
      <p:sp>
        <p:nvSpPr>
          <p:cNvPr id="9" name="Down Arrow 8"/>
          <p:cNvSpPr/>
          <p:nvPr/>
        </p:nvSpPr>
        <p:spPr>
          <a:xfrm>
            <a:off x="3657601" y="2622088"/>
            <a:ext cx="484632" cy="978408"/>
          </a:xfrm>
          <a:prstGeom prst="downArrow">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8986553" y="3211699"/>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4CDC542B-F7DA-44CF-A1F6-E0C5BFAC7EDE}"/>
              </a:ext>
            </a:extLst>
          </p:cNvPr>
          <p:cNvPicPr>
            <a:picLocks noChangeAspect="1"/>
          </p:cNvPicPr>
          <p:nvPr/>
        </p:nvPicPr>
        <p:blipFill>
          <a:blip r:embed="rId5"/>
          <a:stretch>
            <a:fillRect/>
          </a:stretch>
        </p:blipFill>
        <p:spPr>
          <a:xfrm>
            <a:off x="2358951" y="3481624"/>
            <a:ext cx="518205" cy="999831"/>
          </a:xfrm>
          <a:prstGeom prst="rect">
            <a:avLst/>
          </a:prstGeom>
          <a:solidFill>
            <a:srgbClr val="FFFF00"/>
          </a:solidFill>
        </p:spPr>
      </p:pic>
      <p:sp>
        <p:nvSpPr>
          <p:cNvPr id="7" name="Oval 6">
            <a:extLst>
              <a:ext uri="{FF2B5EF4-FFF2-40B4-BE49-F238E27FC236}">
                <a16:creationId xmlns:a16="http://schemas.microsoft.com/office/drawing/2014/main" id="{BB4225F3-C05B-AF53-7B3D-6CA9D4E145D2}"/>
              </a:ext>
            </a:extLst>
          </p:cNvPr>
          <p:cNvSpPr/>
          <p:nvPr/>
        </p:nvSpPr>
        <p:spPr>
          <a:xfrm>
            <a:off x="1319403" y="4114355"/>
            <a:ext cx="518205" cy="4580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215ED45F-8A55-ACB9-7FE1-0035F839DAE9}"/>
              </a:ext>
            </a:extLst>
          </p:cNvPr>
          <p:cNvSpPr/>
          <p:nvPr/>
        </p:nvSpPr>
        <p:spPr>
          <a:xfrm>
            <a:off x="1630635" y="4527176"/>
            <a:ext cx="518205" cy="458093"/>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844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1CE95-78ED-458D-9A59-3E97DF5BF420}"/>
              </a:ext>
            </a:extLst>
          </p:cNvPr>
          <p:cNvSpPr>
            <a:spLocks noGrp="1"/>
          </p:cNvSpPr>
          <p:nvPr>
            <p:ph type="title"/>
          </p:nvPr>
        </p:nvSpPr>
        <p:spPr/>
        <p:txBody>
          <a:bodyPr/>
          <a:lstStyle/>
          <a:p>
            <a:r>
              <a:rPr lang="en-US" dirty="0"/>
              <a:t>Main Goals of RJ in Schools	</a:t>
            </a:r>
          </a:p>
        </p:txBody>
      </p:sp>
      <p:sp>
        <p:nvSpPr>
          <p:cNvPr id="3" name="Content Placeholder 2">
            <a:extLst>
              <a:ext uri="{FF2B5EF4-FFF2-40B4-BE49-F238E27FC236}">
                <a16:creationId xmlns:a16="http://schemas.microsoft.com/office/drawing/2014/main" id="{209E14C8-6B06-4E1F-AFAA-D988B2E71E31}"/>
              </a:ext>
            </a:extLst>
          </p:cNvPr>
          <p:cNvSpPr>
            <a:spLocks noGrp="1"/>
          </p:cNvSpPr>
          <p:nvPr>
            <p:ph idx="1"/>
          </p:nvPr>
        </p:nvSpPr>
        <p:spPr>
          <a:xfrm>
            <a:off x="487680" y="2270760"/>
            <a:ext cx="10866120" cy="4450080"/>
          </a:xfrm>
        </p:spPr>
        <p:txBody>
          <a:bodyPr>
            <a:normAutofit lnSpcReduction="10000"/>
          </a:bodyPr>
          <a:lstStyle/>
          <a:p>
            <a:r>
              <a:rPr lang="en-US" dirty="0"/>
              <a:t>Reduce student disengagement that is associated with exclusionary discipline practices </a:t>
            </a:r>
            <a:r>
              <a:rPr lang="en-US" sz="2200" dirty="0">
                <a:effectLst/>
                <a:latin typeface="Calibri" panose="020F0502020204030204" pitchFamily="34" charset="0"/>
                <a:ea typeface="Calibri" panose="020F0502020204030204" pitchFamily="34" charset="0"/>
                <a:cs typeface="Times New Roman" panose="02020603050405020304" pitchFamily="18" charset="0"/>
              </a:rPr>
              <a:t>(Morrison, 2007).</a:t>
            </a:r>
            <a:endParaRPr lang="en-US" sz="2200" dirty="0"/>
          </a:p>
          <a:p>
            <a:endParaRPr lang="en-US" dirty="0"/>
          </a:p>
          <a:p>
            <a:r>
              <a:rPr lang="en-US" dirty="0"/>
              <a:t>The student is reintegrated into the school community instead of being isolated from it </a:t>
            </a:r>
            <a:r>
              <a:rPr lang="en-US" sz="2200" dirty="0"/>
              <a:t>(González, 2012). </a:t>
            </a:r>
          </a:p>
          <a:p>
            <a:pPr lvl="1"/>
            <a:r>
              <a:rPr lang="en-US" dirty="0"/>
              <a:t>Prioritizes relationships</a:t>
            </a:r>
          </a:p>
          <a:p>
            <a:pPr lvl="1"/>
            <a:r>
              <a:rPr lang="en-US" dirty="0"/>
              <a:t>Address the harm</a:t>
            </a:r>
          </a:p>
          <a:p>
            <a:pPr lvl="1"/>
            <a:r>
              <a:rPr lang="en-US" dirty="0"/>
              <a:t>Repair relationships with those affected</a:t>
            </a:r>
          </a:p>
          <a:p>
            <a:endParaRPr lang="en-US" dirty="0"/>
          </a:p>
          <a:p>
            <a:r>
              <a:rPr lang="en-US" dirty="0"/>
              <a:t>Change students’ behavior by accentuating that a positive school climate is dependent on relationships and sense of belonging over fear of punishment 									</a:t>
            </a:r>
            <a:r>
              <a:rPr lang="en-US" sz="1800" b="0" i="0" dirty="0">
                <a:effectLst/>
              </a:rPr>
              <a:t>(Todić et al., 2020).</a:t>
            </a:r>
            <a:r>
              <a:rPr lang="en-US" sz="1800" dirty="0"/>
              <a:t> </a:t>
            </a:r>
          </a:p>
        </p:txBody>
      </p:sp>
    </p:spTree>
    <p:extLst>
      <p:ext uri="{BB962C8B-B14F-4D97-AF65-F5344CB8AC3E}">
        <p14:creationId xmlns:p14="http://schemas.microsoft.com/office/powerpoint/2010/main" val="2107791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E6934-6780-4E8C-9178-4C36522B606C}"/>
              </a:ext>
            </a:extLst>
          </p:cNvPr>
          <p:cNvSpPr>
            <a:spLocks noGrp="1"/>
          </p:cNvSpPr>
          <p:nvPr>
            <p:ph type="title"/>
          </p:nvPr>
        </p:nvSpPr>
        <p:spPr>
          <a:xfrm>
            <a:off x="806233" y="313675"/>
            <a:ext cx="10515600" cy="1325563"/>
          </a:xfrm>
        </p:spPr>
        <p:txBody>
          <a:bodyPr/>
          <a:lstStyle/>
          <a:p>
            <a:r>
              <a:rPr lang="en-US" dirty="0"/>
              <a:t>Study Participants Pseudonyms</a:t>
            </a:r>
          </a:p>
        </p:txBody>
      </p:sp>
      <p:sp>
        <p:nvSpPr>
          <p:cNvPr id="3" name="Text Placeholder 2">
            <a:extLst>
              <a:ext uri="{FF2B5EF4-FFF2-40B4-BE49-F238E27FC236}">
                <a16:creationId xmlns:a16="http://schemas.microsoft.com/office/drawing/2014/main" id="{51E507FD-0FF6-4A8D-B7D5-C84D9BB00652}"/>
              </a:ext>
            </a:extLst>
          </p:cNvPr>
          <p:cNvSpPr>
            <a:spLocks noGrp="1"/>
          </p:cNvSpPr>
          <p:nvPr>
            <p:ph type="body" idx="1"/>
          </p:nvPr>
        </p:nvSpPr>
        <p:spPr>
          <a:xfrm>
            <a:off x="644303" y="1948463"/>
            <a:ext cx="3233449" cy="823912"/>
          </a:xfrm>
        </p:spPr>
        <p:txBody>
          <a:bodyPr>
            <a:normAutofit fontScale="62500" lnSpcReduction="20000"/>
          </a:bodyPr>
          <a:lstStyle/>
          <a:p>
            <a:pPr algn="ctr"/>
            <a:r>
              <a:rPr lang="en-US" sz="3900" dirty="0"/>
              <a:t>Lincoln High School</a:t>
            </a:r>
          </a:p>
          <a:p>
            <a:pPr algn="ctr"/>
            <a:r>
              <a:rPr lang="en-US" sz="3900" b="0" dirty="0"/>
              <a:t>Grades 9-12</a:t>
            </a:r>
            <a:endParaRPr lang="en-US" sz="2900" b="0" dirty="0"/>
          </a:p>
        </p:txBody>
      </p:sp>
      <p:sp>
        <p:nvSpPr>
          <p:cNvPr id="4" name="Content Placeholder 3">
            <a:extLst>
              <a:ext uri="{FF2B5EF4-FFF2-40B4-BE49-F238E27FC236}">
                <a16:creationId xmlns:a16="http://schemas.microsoft.com/office/drawing/2014/main" id="{608977CF-06CC-44EA-A8EA-C5DAEB5AA369}"/>
              </a:ext>
            </a:extLst>
          </p:cNvPr>
          <p:cNvSpPr>
            <a:spLocks noGrp="1"/>
          </p:cNvSpPr>
          <p:nvPr>
            <p:ph sz="half" idx="2"/>
          </p:nvPr>
        </p:nvSpPr>
        <p:spPr>
          <a:xfrm>
            <a:off x="329514" y="2576890"/>
            <a:ext cx="3722716" cy="3417288"/>
          </a:xfrm>
        </p:spPr>
        <p:txBody>
          <a:bodyPr>
            <a:normAutofit/>
          </a:bodyPr>
          <a:lstStyle/>
          <a:p>
            <a:pPr marL="0" indent="0">
              <a:buNone/>
            </a:pPr>
            <a:endParaRPr lang="en-US" sz="2300" b="1" dirty="0"/>
          </a:p>
          <a:p>
            <a:pPr marL="0" indent="0">
              <a:buNone/>
            </a:pPr>
            <a:r>
              <a:rPr lang="en-US" sz="2300" b="1" dirty="0"/>
              <a:t>Principal:</a:t>
            </a:r>
            <a:r>
              <a:rPr lang="en-US" sz="2300" dirty="0"/>
              <a:t> Rob Petty</a:t>
            </a:r>
          </a:p>
          <a:p>
            <a:pPr marL="0" indent="0">
              <a:buNone/>
            </a:pPr>
            <a:r>
              <a:rPr lang="en-US" sz="2300" b="1" dirty="0"/>
              <a:t>Assist Principal</a:t>
            </a:r>
            <a:r>
              <a:rPr lang="en-US" sz="2300" dirty="0"/>
              <a:t>: Rhett Newsom</a:t>
            </a:r>
          </a:p>
          <a:p>
            <a:pPr marL="0" indent="0">
              <a:buNone/>
            </a:pPr>
            <a:r>
              <a:rPr lang="en-US" sz="2300" b="1" dirty="0"/>
              <a:t>SSW:</a:t>
            </a:r>
            <a:r>
              <a:rPr lang="en-US" sz="2300" dirty="0"/>
              <a:t> Brett Miller</a:t>
            </a:r>
          </a:p>
          <a:p>
            <a:pPr marL="0" indent="0">
              <a:buNone/>
            </a:pPr>
            <a:r>
              <a:rPr lang="en-US" sz="2300" b="1" dirty="0"/>
              <a:t>Students: </a:t>
            </a:r>
          </a:p>
          <a:p>
            <a:pPr marL="457200" lvl="1" indent="0">
              <a:lnSpc>
                <a:spcPct val="60000"/>
              </a:lnSpc>
              <a:buNone/>
            </a:pPr>
            <a:r>
              <a:rPr lang="en-US" sz="2400" dirty="0"/>
              <a:t>Charlie Ross</a:t>
            </a:r>
          </a:p>
          <a:p>
            <a:pPr marL="457200" lvl="1" indent="0">
              <a:lnSpc>
                <a:spcPct val="60000"/>
              </a:lnSpc>
              <a:buNone/>
            </a:pPr>
            <a:r>
              <a:rPr lang="en-US" sz="2400" dirty="0"/>
              <a:t>Elizabeth Frost</a:t>
            </a:r>
          </a:p>
          <a:p>
            <a:pPr marL="457200" lvl="1" indent="0">
              <a:lnSpc>
                <a:spcPct val="60000"/>
              </a:lnSpc>
              <a:buNone/>
            </a:pPr>
            <a:r>
              <a:rPr lang="en-US" sz="2400" dirty="0"/>
              <a:t>Ramona Cruz</a:t>
            </a:r>
          </a:p>
        </p:txBody>
      </p:sp>
      <p:sp>
        <p:nvSpPr>
          <p:cNvPr id="5" name="Text Placeholder 4">
            <a:extLst>
              <a:ext uri="{FF2B5EF4-FFF2-40B4-BE49-F238E27FC236}">
                <a16:creationId xmlns:a16="http://schemas.microsoft.com/office/drawing/2014/main" id="{B5C292DE-83A8-4010-9733-F60B6620B0AD}"/>
              </a:ext>
            </a:extLst>
          </p:cNvPr>
          <p:cNvSpPr>
            <a:spLocks noGrp="1"/>
          </p:cNvSpPr>
          <p:nvPr>
            <p:ph type="body" sz="quarter" idx="3"/>
          </p:nvPr>
        </p:nvSpPr>
        <p:spPr>
          <a:xfrm>
            <a:off x="8409202" y="1955548"/>
            <a:ext cx="3105006" cy="823912"/>
          </a:xfrm>
        </p:spPr>
        <p:txBody>
          <a:bodyPr>
            <a:normAutofit fontScale="62500" lnSpcReduction="20000"/>
          </a:bodyPr>
          <a:lstStyle/>
          <a:p>
            <a:pPr algn="ctr"/>
            <a:r>
              <a:rPr lang="en-US" sz="3900" dirty="0"/>
              <a:t>Oak Grove HS </a:t>
            </a:r>
          </a:p>
          <a:p>
            <a:pPr algn="ctr"/>
            <a:r>
              <a:rPr lang="en-US" sz="3500" b="0" dirty="0"/>
              <a:t>Grades 7-12</a:t>
            </a:r>
            <a:endParaRPr lang="en-US" sz="2700" b="0" dirty="0"/>
          </a:p>
        </p:txBody>
      </p:sp>
      <p:sp>
        <p:nvSpPr>
          <p:cNvPr id="6" name="Content Placeholder 5">
            <a:extLst>
              <a:ext uri="{FF2B5EF4-FFF2-40B4-BE49-F238E27FC236}">
                <a16:creationId xmlns:a16="http://schemas.microsoft.com/office/drawing/2014/main" id="{2E00089A-576B-4773-B0FF-649553BA3ACE}"/>
              </a:ext>
            </a:extLst>
          </p:cNvPr>
          <p:cNvSpPr>
            <a:spLocks noGrp="1"/>
          </p:cNvSpPr>
          <p:nvPr>
            <p:ph sz="quarter" idx="4"/>
          </p:nvPr>
        </p:nvSpPr>
        <p:spPr>
          <a:xfrm>
            <a:off x="8280761" y="2920297"/>
            <a:ext cx="3233447" cy="3417288"/>
          </a:xfrm>
        </p:spPr>
        <p:txBody>
          <a:bodyPr>
            <a:normAutofit/>
          </a:bodyPr>
          <a:lstStyle/>
          <a:p>
            <a:pPr marL="0" indent="0">
              <a:buNone/>
            </a:pPr>
            <a:r>
              <a:rPr lang="en-US" sz="2300" b="1" dirty="0"/>
              <a:t>Principal: </a:t>
            </a:r>
            <a:r>
              <a:rPr lang="en-US" sz="2300" dirty="0"/>
              <a:t>Margaret Todd</a:t>
            </a:r>
          </a:p>
          <a:p>
            <a:pPr marL="0" indent="0">
              <a:buNone/>
            </a:pPr>
            <a:r>
              <a:rPr lang="en-US" sz="2300" b="1" dirty="0"/>
              <a:t>Assist Principal: </a:t>
            </a:r>
            <a:r>
              <a:rPr lang="en-US" sz="2300" dirty="0"/>
              <a:t>Matt Harper</a:t>
            </a:r>
          </a:p>
          <a:p>
            <a:pPr marL="0" indent="0">
              <a:buNone/>
            </a:pPr>
            <a:r>
              <a:rPr lang="en-US" sz="2300" b="1" dirty="0"/>
              <a:t>SSW: </a:t>
            </a:r>
            <a:r>
              <a:rPr lang="en-US" sz="2300" dirty="0"/>
              <a:t>Stacy Ross</a:t>
            </a:r>
          </a:p>
          <a:p>
            <a:pPr marL="0" indent="0">
              <a:lnSpc>
                <a:spcPct val="60000"/>
              </a:lnSpc>
              <a:buNone/>
            </a:pPr>
            <a:r>
              <a:rPr lang="en-US" sz="2300" b="1" dirty="0"/>
              <a:t>Students:</a:t>
            </a:r>
          </a:p>
          <a:p>
            <a:pPr marL="457200" lvl="1" indent="0">
              <a:lnSpc>
                <a:spcPct val="60000"/>
              </a:lnSpc>
              <a:buNone/>
            </a:pPr>
            <a:r>
              <a:rPr lang="en-US" sz="2400" dirty="0"/>
              <a:t>Veronica Daisy</a:t>
            </a:r>
          </a:p>
          <a:p>
            <a:pPr marL="457200" lvl="1" indent="0">
              <a:lnSpc>
                <a:spcPct val="60000"/>
              </a:lnSpc>
              <a:buNone/>
            </a:pPr>
            <a:r>
              <a:rPr lang="en-US" sz="2400" dirty="0"/>
              <a:t>Jesse Garcia</a:t>
            </a:r>
          </a:p>
          <a:p>
            <a:pPr marL="457200" lvl="1" indent="0">
              <a:lnSpc>
                <a:spcPct val="60000"/>
              </a:lnSpc>
              <a:buNone/>
            </a:pPr>
            <a:r>
              <a:rPr lang="en-US" sz="2400" dirty="0"/>
              <a:t>Talia Waters</a:t>
            </a:r>
          </a:p>
          <a:p>
            <a:pPr marL="457200" lvl="1" indent="0">
              <a:lnSpc>
                <a:spcPct val="60000"/>
              </a:lnSpc>
              <a:buNone/>
            </a:pPr>
            <a:r>
              <a:rPr lang="en-US" sz="2400" dirty="0"/>
              <a:t>Brian Clark</a:t>
            </a:r>
          </a:p>
          <a:p>
            <a:pPr marL="0" indent="0">
              <a:buNone/>
            </a:pPr>
            <a:endParaRPr lang="en-US" dirty="0"/>
          </a:p>
        </p:txBody>
      </p:sp>
      <p:sp>
        <p:nvSpPr>
          <p:cNvPr id="7" name="TextBox 6">
            <a:extLst>
              <a:ext uri="{FF2B5EF4-FFF2-40B4-BE49-F238E27FC236}">
                <a16:creationId xmlns:a16="http://schemas.microsoft.com/office/drawing/2014/main" id="{50172298-7B2A-4D02-B31D-275DD68E4A47}"/>
              </a:ext>
            </a:extLst>
          </p:cNvPr>
          <p:cNvSpPr txBox="1"/>
          <p:nvPr/>
        </p:nvSpPr>
        <p:spPr>
          <a:xfrm>
            <a:off x="4450410" y="1948463"/>
            <a:ext cx="3314700" cy="830997"/>
          </a:xfrm>
          <a:prstGeom prst="rect">
            <a:avLst/>
          </a:prstGeom>
          <a:noFill/>
        </p:spPr>
        <p:txBody>
          <a:bodyPr wrap="square" rtlCol="0">
            <a:spAutoFit/>
          </a:bodyPr>
          <a:lstStyle/>
          <a:p>
            <a:pPr algn="ctr"/>
            <a:r>
              <a:rPr lang="en-US" sz="2400" b="1" dirty="0"/>
              <a:t>Fairview High School</a:t>
            </a:r>
            <a:endParaRPr lang="en-US" sz="2400" dirty="0"/>
          </a:p>
          <a:p>
            <a:pPr algn="ctr"/>
            <a:r>
              <a:rPr lang="en-US" sz="2400" dirty="0"/>
              <a:t>Grades 7-12</a:t>
            </a:r>
          </a:p>
        </p:txBody>
      </p:sp>
      <p:sp>
        <p:nvSpPr>
          <p:cNvPr id="8" name="TextBox 7">
            <a:extLst>
              <a:ext uri="{FF2B5EF4-FFF2-40B4-BE49-F238E27FC236}">
                <a16:creationId xmlns:a16="http://schemas.microsoft.com/office/drawing/2014/main" id="{2E1A0D3F-DAAB-4A01-A05E-27F51B153A4C}"/>
              </a:ext>
            </a:extLst>
          </p:cNvPr>
          <p:cNvSpPr txBox="1"/>
          <p:nvPr/>
        </p:nvSpPr>
        <p:spPr>
          <a:xfrm>
            <a:off x="4224627" y="2813060"/>
            <a:ext cx="3470779" cy="3631763"/>
          </a:xfrm>
          <a:prstGeom prst="rect">
            <a:avLst/>
          </a:prstGeom>
          <a:noFill/>
        </p:spPr>
        <p:txBody>
          <a:bodyPr wrap="square" rtlCol="0">
            <a:spAutoFit/>
          </a:bodyPr>
          <a:lstStyle/>
          <a:p>
            <a:pPr marL="0" indent="0">
              <a:buNone/>
            </a:pPr>
            <a:r>
              <a:rPr lang="en-US" sz="2300" b="1" dirty="0"/>
              <a:t>Principal: </a:t>
            </a:r>
            <a:r>
              <a:rPr lang="en-US" sz="2300" dirty="0"/>
              <a:t>Marty Murphy</a:t>
            </a:r>
          </a:p>
          <a:p>
            <a:pPr marL="0" indent="0">
              <a:buNone/>
            </a:pPr>
            <a:r>
              <a:rPr lang="en-US" sz="2300" b="1" dirty="0"/>
              <a:t>Assist Principal: </a:t>
            </a:r>
            <a:r>
              <a:rPr lang="en-US" sz="2300" dirty="0"/>
              <a:t>Justin Kelly</a:t>
            </a:r>
          </a:p>
          <a:p>
            <a:pPr marL="0" indent="0">
              <a:buNone/>
            </a:pPr>
            <a:r>
              <a:rPr lang="en-US" sz="2300" b="1" dirty="0"/>
              <a:t>SSW intern: </a:t>
            </a:r>
            <a:r>
              <a:rPr lang="en-US" sz="2300" dirty="0"/>
              <a:t>Krista Scott</a:t>
            </a:r>
          </a:p>
          <a:p>
            <a:pPr marL="0" indent="0">
              <a:buNone/>
            </a:pPr>
            <a:r>
              <a:rPr lang="en-US" sz="2300" b="1" dirty="0"/>
              <a:t>Counselor: </a:t>
            </a:r>
            <a:r>
              <a:rPr lang="en-US" sz="2300" dirty="0"/>
              <a:t>Chris Martindale</a:t>
            </a:r>
          </a:p>
          <a:p>
            <a:pPr marL="0" indent="0">
              <a:buNone/>
            </a:pPr>
            <a:r>
              <a:rPr lang="en-US" sz="2300" b="1" dirty="0"/>
              <a:t>Students:</a:t>
            </a:r>
          </a:p>
          <a:p>
            <a:pPr lvl="1"/>
            <a:r>
              <a:rPr lang="en-US" sz="2300" dirty="0"/>
              <a:t>Jenica Smith</a:t>
            </a:r>
          </a:p>
          <a:p>
            <a:pPr lvl="1"/>
            <a:r>
              <a:rPr lang="en-US" sz="2300" dirty="0"/>
              <a:t>Stuart Brown</a:t>
            </a:r>
          </a:p>
          <a:p>
            <a:pPr lvl="1"/>
            <a:r>
              <a:rPr lang="en-US" sz="2300" dirty="0"/>
              <a:t>Gretchen White</a:t>
            </a:r>
            <a:endParaRPr lang="en-US" sz="2500" dirty="0"/>
          </a:p>
        </p:txBody>
      </p:sp>
      <p:cxnSp>
        <p:nvCxnSpPr>
          <p:cNvPr id="10" name="Straight Connector 9">
            <a:extLst>
              <a:ext uri="{FF2B5EF4-FFF2-40B4-BE49-F238E27FC236}">
                <a16:creationId xmlns:a16="http://schemas.microsoft.com/office/drawing/2014/main" id="{38C3C2A5-5840-4886-A62D-9D739432C9F8}"/>
              </a:ext>
            </a:extLst>
          </p:cNvPr>
          <p:cNvCxnSpPr/>
          <p:nvPr/>
        </p:nvCxnSpPr>
        <p:spPr>
          <a:xfrm>
            <a:off x="4077495" y="1529115"/>
            <a:ext cx="0" cy="4395355"/>
          </a:xfrm>
          <a:prstGeom prst="line">
            <a:avLst/>
          </a:prstGeom>
        </p:spPr>
        <p:style>
          <a:lnRef idx="3">
            <a:schemeClr val="dk1"/>
          </a:lnRef>
          <a:fillRef idx="0">
            <a:schemeClr val="dk1"/>
          </a:fillRef>
          <a:effectRef idx="2">
            <a:schemeClr val="dk1"/>
          </a:effectRef>
          <a:fontRef idx="minor">
            <a:schemeClr val="tx1"/>
          </a:fontRef>
        </p:style>
      </p:cxnSp>
      <p:cxnSp>
        <p:nvCxnSpPr>
          <p:cNvPr id="12" name="Straight Connector 11">
            <a:extLst>
              <a:ext uri="{FF2B5EF4-FFF2-40B4-BE49-F238E27FC236}">
                <a16:creationId xmlns:a16="http://schemas.microsoft.com/office/drawing/2014/main" id="{4938C503-3B66-4B1E-8F00-266FA9AA7645}"/>
              </a:ext>
            </a:extLst>
          </p:cNvPr>
          <p:cNvCxnSpPr/>
          <p:nvPr/>
        </p:nvCxnSpPr>
        <p:spPr>
          <a:xfrm flipH="1">
            <a:off x="8013625" y="1600128"/>
            <a:ext cx="73889" cy="4395355"/>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716336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CE379-2B50-400E-9D0A-1B009A905E22}"/>
              </a:ext>
            </a:extLst>
          </p:cNvPr>
          <p:cNvSpPr>
            <a:spLocks noGrp="1"/>
          </p:cNvSpPr>
          <p:nvPr>
            <p:ph type="title"/>
          </p:nvPr>
        </p:nvSpPr>
        <p:spPr>
          <a:xfrm>
            <a:off x="589560" y="856180"/>
            <a:ext cx="4560584" cy="1128068"/>
          </a:xfrm>
        </p:spPr>
        <p:txBody>
          <a:bodyPr anchor="ctr">
            <a:normAutofit/>
          </a:bodyPr>
          <a:lstStyle/>
          <a:p>
            <a:r>
              <a:rPr lang="en-US" sz="4000"/>
              <a:t>Methods</a:t>
            </a:r>
          </a:p>
        </p:txBody>
      </p:sp>
      <p:sp>
        <p:nvSpPr>
          <p:cNvPr id="3" name="Content Placeholder 2">
            <a:extLst>
              <a:ext uri="{FF2B5EF4-FFF2-40B4-BE49-F238E27FC236}">
                <a16:creationId xmlns:a16="http://schemas.microsoft.com/office/drawing/2014/main" id="{5E9926FA-7323-4AAE-AD75-CA52E0DBE88F}"/>
              </a:ext>
            </a:extLst>
          </p:cNvPr>
          <p:cNvSpPr>
            <a:spLocks noGrp="1"/>
          </p:cNvSpPr>
          <p:nvPr>
            <p:ph idx="1"/>
          </p:nvPr>
        </p:nvSpPr>
        <p:spPr>
          <a:xfrm>
            <a:off x="590719" y="2330505"/>
            <a:ext cx="4559425" cy="3979585"/>
          </a:xfrm>
        </p:spPr>
        <p:txBody>
          <a:bodyPr anchor="ctr">
            <a:normAutofit/>
          </a:bodyPr>
          <a:lstStyle/>
          <a:p>
            <a:r>
              <a:rPr lang="en-US" sz="2000" b="1" dirty="0"/>
              <a:t>Research Question: </a:t>
            </a:r>
          </a:p>
          <a:p>
            <a:pPr lvl="1"/>
            <a:r>
              <a:rPr lang="en-US" sz="2000" dirty="0"/>
              <a:t>In what ways does the implementation of Restorative Justice promote positive school-based relationships ?</a:t>
            </a:r>
          </a:p>
          <a:p>
            <a:pPr lvl="1"/>
            <a:endParaRPr lang="en-US" sz="2000" dirty="0"/>
          </a:p>
          <a:p>
            <a:r>
              <a:rPr lang="en-US" sz="2000" dirty="0"/>
              <a:t>Thematic and interpretive phenomenological analysis was conducted on 32 semi-structured interviews across three high schools </a:t>
            </a:r>
          </a:p>
          <a:p>
            <a:endParaRPr lang="en-US" sz="2000" dirty="0"/>
          </a:p>
        </p:txBody>
      </p:sp>
      <p:pic>
        <p:nvPicPr>
          <p:cNvPr id="4" name="Picture 3">
            <a:extLst>
              <a:ext uri="{FF2B5EF4-FFF2-40B4-BE49-F238E27FC236}">
                <a16:creationId xmlns:a16="http://schemas.microsoft.com/office/drawing/2014/main" id="{FAEEA676-ACA3-4866-86C9-30032D3990E0}"/>
              </a:ext>
            </a:extLst>
          </p:cNvPr>
          <p:cNvPicPr>
            <a:picLocks noChangeAspect="1"/>
          </p:cNvPicPr>
          <p:nvPr/>
        </p:nvPicPr>
        <p:blipFill rotWithShape="1">
          <a:blip r:embed="rId3"/>
          <a:srcRect t="3062" r="4" b="4"/>
          <a:stretch/>
        </p:blipFill>
        <p:spPr>
          <a:xfrm>
            <a:off x="5977788" y="799352"/>
            <a:ext cx="5425410" cy="5259296"/>
          </a:xfrm>
          <a:prstGeom prst="rect">
            <a:avLst/>
          </a:prstGeom>
        </p:spPr>
      </p:pic>
    </p:spTree>
    <p:extLst>
      <p:ext uri="{BB962C8B-B14F-4D97-AF65-F5344CB8AC3E}">
        <p14:creationId xmlns:p14="http://schemas.microsoft.com/office/powerpoint/2010/main" val="2065129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84A45-0513-9C92-D960-138F425B2D2B}"/>
              </a:ext>
            </a:extLst>
          </p:cNvPr>
          <p:cNvSpPr>
            <a:spLocks noGrp="1"/>
          </p:cNvSpPr>
          <p:nvPr>
            <p:ph type="title"/>
          </p:nvPr>
        </p:nvSpPr>
        <p:spPr/>
        <p:txBody>
          <a:bodyPr/>
          <a:lstStyle/>
          <a:p>
            <a:r>
              <a:rPr lang="en-US" dirty="0"/>
              <a:t>Emergent Themes </a:t>
            </a:r>
          </a:p>
        </p:txBody>
      </p:sp>
      <p:sp>
        <p:nvSpPr>
          <p:cNvPr id="3" name="Content Placeholder 2">
            <a:extLst>
              <a:ext uri="{FF2B5EF4-FFF2-40B4-BE49-F238E27FC236}">
                <a16:creationId xmlns:a16="http://schemas.microsoft.com/office/drawing/2014/main" id="{0B510306-3031-1B35-DA49-8630661626A4}"/>
              </a:ext>
            </a:extLst>
          </p:cNvPr>
          <p:cNvSpPr>
            <a:spLocks noGrp="1"/>
          </p:cNvSpPr>
          <p:nvPr>
            <p:ph idx="1"/>
          </p:nvPr>
        </p:nvSpPr>
        <p:spPr/>
        <p:txBody>
          <a:bodyPr>
            <a:normAutofit/>
          </a:bodyPr>
          <a:lstStyle/>
          <a:p>
            <a:r>
              <a:rPr lang="en-US" sz="3300" dirty="0"/>
              <a:t>Belonging &amp; Diversity</a:t>
            </a:r>
          </a:p>
          <a:p>
            <a:r>
              <a:rPr lang="en-US" sz="3300" dirty="0"/>
              <a:t>Discipline</a:t>
            </a:r>
          </a:p>
          <a:p>
            <a:r>
              <a:rPr lang="en-US" sz="3300" dirty="0"/>
              <a:t>School Based Relationships</a:t>
            </a:r>
          </a:p>
          <a:p>
            <a:r>
              <a:rPr lang="en-US" sz="3300" dirty="0"/>
              <a:t>School Climate</a:t>
            </a:r>
          </a:p>
        </p:txBody>
      </p:sp>
    </p:spTree>
    <p:extLst>
      <p:ext uri="{BB962C8B-B14F-4D97-AF65-F5344CB8AC3E}">
        <p14:creationId xmlns:p14="http://schemas.microsoft.com/office/powerpoint/2010/main" val="3644795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3CB69-F059-4E26-9CFB-289E3D9EFE2D}"/>
              </a:ext>
            </a:extLst>
          </p:cNvPr>
          <p:cNvSpPr>
            <a:spLocks noGrp="1"/>
          </p:cNvSpPr>
          <p:nvPr>
            <p:ph type="title"/>
          </p:nvPr>
        </p:nvSpPr>
        <p:spPr>
          <a:xfrm>
            <a:off x="838200" y="557188"/>
            <a:ext cx="10515600" cy="1133499"/>
          </a:xfrm>
        </p:spPr>
        <p:txBody>
          <a:bodyPr>
            <a:normAutofit/>
          </a:bodyPr>
          <a:lstStyle/>
          <a:p>
            <a:pPr algn="ctr"/>
            <a:r>
              <a:rPr lang="en-US" sz="5200"/>
              <a:t>Key Findings</a:t>
            </a:r>
          </a:p>
        </p:txBody>
      </p:sp>
      <p:graphicFrame>
        <p:nvGraphicFramePr>
          <p:cNvPr id="5" name="Content Placeholder 2">
            <a:extLst>
              <a:ext uri="{FF2B5EF4-FFF2-40B4-BE49-F238E27FC236}">
                <a16:creationId xmlns:a16="http://schemas.microsoft.com/office/drawing/2014/main" id="{8313C57D-21C1-477C-9355-FE69F896A93E}"/>
              </a:ext>
            </a:extLst>
          </p:cNvPr>
          <p:cNvGraphicFramePr>
            <a:graphicFrameLocks noGrp="1"/>
          </p:cNvGraphicFramePr>
          <p:nvPr>
            <p:ph idx="1"/>
            <p:extLst>
              <p:ext uri="{D42A27DB-BD31-4B8C-83A1-F6EECF244321}">
                <p14:modId xmlns:p14="http://schemas.microsoft.com/office/powerpoint/2010/main" val="2987622807"/>
              </p:ext>
            </p:extLst>
          </p:nvPr>
        </p:nvGraphicFramePr>
        <p:xfrm>
          <a:off x="838200" y="1828800"/>
          <a:ext cx="10515600" cy="4352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73262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Content Placeholder 2">
            <a:extLst>
              <a:ext uri="{FF2B5EF4-FFF2-40B4-BE49-F238E27FC236}">
                <a16:creationId xmlns:a16="http://schemas.microsoft.com/office/drawing/2014/main" id="{C90CD5CA-9A9E-41F4-9250-8AA8011891D8}"/>
              </a:ext>
            </a:extLst>
          </p:cNvPr>
          <p:cNvGraphicFramePr>
            <a:graphicFrameLocks noGrp="1"/>
          </p:cNvGraphicFramePr>
          <p:nvPr>
            <p:ph idx="1"/>
            <p:extLst>
              <p:ext uri="{D42A27DB-BD31-4B8C-83A1-F6EECF244321}">
                <p14:modId xmlns:p14="http://schemas.microsoft.com/office/powerpoint/2010/main" val="1879201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a:extLst>
              <a:ext uri="{FF2B5EF4-FFF2-40B4-BE49-F238E27FC236}">
                <a16:creationId xmlns:a16="http://schemas.microsoft.com/office/drawing/2014/main" id="{2921F6F5-558F-4E58-9BFA-D41B051CEB07}"/>
              </a:ext>
            </a:extLst>
          </p:cNvPr>
          <p:cNvSpPr txBox="1"/>
          <p:nvPr/>
        </p:nvSpPr>
        <p:spPr>
          <a:xfrm>
            <a:off x="8236974" y="4555763"/>
            <a:ext cx="4793226" cy="477054"/>
          </a:xfrm>
          <a:prstGeom prst="rect">
            <a:avLst/>
          </a:prstGeom>
          <a:noFill/>
        </p:spPr>
        <p:txBody>
          <a:bodyPr wrap="square" rtlCol="0">
            <a:spAutoFit/>
          </a:bodyPr>
          <a:lstStyle/>
          <a:p>
            <a:r>
              <a:rPr lang="en-US" sz="2500" dirty="0"/>
              <a:t>tkeyes@csusm.edu</a:t>
            </a:r>
          </a:p>
        </p:txBody>
      </p:sp>
    </p:spTree>
    <p:extLst>
      <p:ext uri="{BB962C8B-B14F-4D97-AF65-F5344CB8AC3E}">
        <p14:creationId xmlns:p14="http://schemas.microsoft.com/office/powerpoint/2010/main" val="6458299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12884</TotalTime>
  <Words>2881</Words>
  <Application>Microsoft Office PowerPoint</Application>
  <PresentationFormat>Widescreen</PresentationFormat>
  <Paragraphs>198</Paragraphs>
  <Slides>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Courier New</vt:lpstr>
      <vt:lpstr>Roboto</vt:lpstr>
      <vt:lpstr>Symbol</vt:lpstr>
      <vt:lpstr>Times New Roman</vt:lpstr>
      <vt:lpstr>Trebuchet MS</vt:lpstr>
      <vt:lpstr>Berlin</vt:lpstr>
      <vt:lpstr>Restorative Justice Practices and Relationships in 3 Rural High Schools</vt:lpstr>
      <vt:lpstr>PowerPoint Presentation</vt:lpstr>
      <vt:lpstr>PowerPoint Presentation</vt:lpstr>
      <vt:lpstr>Main Goals of RJ in Schools </vt:lpstr>
      <vt:lpstr>Study Participants Pseudonyms</vt:lpstr>
      <vt:lpstr>Methods</vt:lpstr>
      <vt:lpstr>Emergent Themes </vt:lpstr>
      <vt:lpstr>Key Findings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Nozawa</dc:creator>
  <cp:lastModifiedBy>Exec NRO IRB</cp:lastModifiedBy>
  <cp:revision>125</cp:revision>
  <dcterms:created xsi:type="dcterms:W3CDTF">2016-08-17T00:36:24Z</dcterms:created>
  <dcterms:modified xsi:type="dcterms:W3CDTF">2022-11-15T20:23:57Z</dcterms:modified>
</cp:coreProperties>
</file>